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embeddedFontLst>
    <p:embeddedFont>
      <p:font typeface="Source Sans 3 ExtraLight"/>
      <p:regular r:id="rId201314"/>
    </p:embeddedFont>
    <p:embeddedFont>
      <p:font typeface="Source Sans 3 Light"/>
      <p:regular r:id="rId201315"/>
    </p:embeddedFont>
    <p:embeddedFont>
      <p:font typeface="Source Sans 3"/>
      <p:regular r:id="rId201316"/>
    </p:embeddedFont>
    <p:embeddedFont>
      <p:font typeface="Source Sans 3 Medium"/>
      <p:regular r:id="rId201317"/>
    </p:embeddedFont>
    <p:embeddedFont>
      <p:font typeface="Source Sans 3 SemiBold"/>
      <p:regular r:id="rId201318"/>
    </p:embeddedFont>
    <p:embeddedFont>
      <p:font typeface="Source Sans 3 Bold"/>
      <p:regular r:id="rId201319"/>
    </p:embeddedFont>
    <p:embeddedFont>
      <p:font typeface="Source Sans 3 ExtraBold"/>
      <p:regular r:id="rId201320"/>
    </p:embeddedFont>
    <p:embeddedFont>
      <p:font typeface="Source Sans 3 Black"/>
      <p:regular r:id="rId201321"/>
    </p:embeddedFont>
    <p:embeddedFont>
      <p:font typeface="Source Serif 4 ExtraLight"/>
      <p:regular r:id="rId201322"/>
    </p:embeddedFont>
    <p:embeddedFont>
      <p:font typeface="Source Serif 4 Light"/>
      <p:regular r:id="rId201323"/>
    </p:embeddedFont>
    <p:embeddedFont>
      <p:font typeface="Source Serif 4"/>
      <p:regular r:id="rId201324"/>
    </p:embeddedFont>
    <p:embeddedFont>
      <p:font typeface="Source Serif 4 Medium"/>
      <p:regular r:id="rId201325"/>
    </p:embeddedFont>
    <p:embeddedFont>
      <p:font typeface="Source Serif 4 SemiBold"/>
      <p:regular r:id="rId201326"/>
    </p:embeddedFont>
    <p:embeddedFont>
      <p:font typeface="Source Serif 4 Bold"/>
      <p:regular r:id="rId201327"/>
    </p:embeddedFont>
    <p:embeddedFont>
      <p:font typeface="Source Serif 4 ExtraBold"/>
      <p:regular r:id="rId201328"/>
    </p:embeddedFont>
    <p:embeddedFont>
      <p:font typeface="Source Serif 4 Black"/>
      <p:regular r:id="rId20132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 Id="rId201326" Target="fonts/201326.fntdata" Type="http://schemas.openxmlformats.org/officeDocument/2006/relationships/font"/><Relationship Id="rId201327" Target="fonts/201327.fntdata" Type="http://schemas.openxmlformats.org/officeDocument/2006/relationships/font"/><Relationship Id="rId201328" Target="fonts/201328.fntdata" Type="http://schemas.openxmlformats.org/officeDocument/2006/relationships/font"/><Relationship Id="rId201329" Target="fonts/201329.fntdata" Type="http://schemas.openxmlformats.org/officeDocument/2006/relationships/font"/><Relationship Id="rId201330" Target="fonts/201330.fntdata" Type="http://schemas.openxmlformats.org/officeDocument/2006/relationships/font"/><Relationship Id="rId201331" Target="fonts/201331.fntdata" Type="http://schemas.openxmlformats.org/officeDocument/2006/relationships/font"/><Relationship Id="rId201332" Target="fonts/201332.fntdata" Type="http://schemas.openxmlformats.org/officeDocument/2006/relationships/font"/><Relationship Id="rId201333" Target="fonts/201333.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8029180" y="4844491"/>
            <a:ext cx="1071843" cy="25603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master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BE49D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3.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slideLayout" Target="../slideLayouts/slideLayout3.xml"/><Relationship Id="rId10"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2.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3.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1.png"/><Relationship Id="rId4" Type="http://schemas.openxmlformats.org/officeDocument/2006/relationships/image" Target="../media/image-6-2.svg"/><Relationship Id="rId5" Type="http://schemas.openxmlformats.org/officeDocument/2006/relationships/image" Target="../media/image-6-1.png"/><Relationship Id="rId6" Type="http://schemas.openxmlformats.org/officeDocument/2006/relationships/image" Target="../media/image-6-2.svg"/><Relationship Id="rId7" Type="http://schemas.openxmlformats.org/officeDocument/2006/relationships/slideLayout" Target="../slideLayouts/slideLayout3.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1.png"/><Relationship Id="rId4" Type="http://schemas.openxmlformats.org/officeDocument/2006/relationships/image" Target="../media/image-7-2.svg"/><Relationship Id="rId5" Type="http://schemas.openxmlformats.org/officeDocument/2006/relationships/image" Target="../media/image-7-1.png"/><Relationship Id="rId6" Type="http://schemas.openxmlformats.org/officeDocument/2006/relationships/image" Target="../media/image-7-2.svg"/><Relationship Id="rId7" Type="http://schemas.openxmlformats.org/officeDocument/2006/relationships/image" Target="../media/image-7-1.png"/><Relationship Id="rId8" Type="http://schemas.openxmlformats.org/officeDocument/2006/relationships/image" Target="../media/image-7-2.svg"/><Relationship Id="rId9" Type="http://schemas.openxmlformats.org/officeDocument/2006/relationships/slideLayout" Target="../slideLayouts/slideLayout2.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1372642"/>
            <a:ext cx="4667845" cy="1154832"/>
          </a:xfrm>
          <a:prstGeom prst="rect">
            <a:avLst/>
          </a:prstGeom>
          <a:noFill/>
          <a:ln/>
        </p:spPr>
        <p:txBody>
          <a:bodyPr wrap="square" lIns="0" tIns="0" rIns="0" bIns="0" rtlCol="0" anchor="t">
            <a:normAutofit/>
          </a:bodyPr>
          <a:lstStyle/>
          <a:p>
            <a:pPr algn="l" indent="0" marL="0">
              <a:lnSpc>
                <a:spcPct val="104000"/>
              </a:lnSpc>
              <a:buNone/>
            </a:pPr>
            <a:r>
              <a:rPr lang="en-US" sz="2400" dirty="0">
                <a:solidFill>
                  <a:srgbClr val="000000"/>
                </a:solidFill>
                <a:latin typeface="Source Serif 4 SemiBold" pitchFamily="34" charset="0"/>
                <a:ea typeface="Source Serif 4 SemiBold" pitchFamily="34" charset="-122"/>
                <a:cs typeface="Source Serif 4 SemiBold" pitchFamily="34" charset="-120"/>
              </a:rPr>
              <a:t>Political Parties in India: Why They Matter and How They Can Evolve</a:t>
            </a:r>
            <a:endParaRPr lang="en-US" sz="2400" dirty="0"/>
          </a:p>
        </p:txBody>
      </p:sp>
      <p:sp>
        <p:nvSpPr>
          <p:cNvPr id="4" name="Text 1"/>
          <p:cNvSpPr/>
          <p:nvPr/>
        </p:nvSpPr>
        <p:spPr>
          <a:xfrm>
            <a:off x="523577" y="2723778"/>
            <a:ext cx="4667845" cy="1047006"/>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Political parties are fundamental to India's vibrant democracy. They are not merely electoral machines but essential institutions that represent diverse voices, shape public policy, and provide a framework for governance. This presentation delves into their crucial role, functions, challenges, and avenues for reform, aiming to understand how these pivotal entities can strengthen the democratic fabric of the nation.</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23577" y="359941"/>
            <a:ext cx="2582540" cy="265658"/>
          </a:xfrm>
          <a:prstGeom prst="rect">
            <a:avLst/>
          </a:prstGeom>
          <a:noFill/>
          <a:ln/>
        </p:spPr>
        <p:txBody>
          <a:bodyPr wrap="none" lIns="0" tIns="0" rIns="0" bIns="0" rtlCol="0" anchor="t"/>
          <a:lstStyle/>
          <a:p>
            <a:pPr algn="l" indent="0" marL="0">
              <a:lnSpc>
                <a:spcPct val="104000"/>
              </a:lnSpc>
              <a:buNone/>
            </a:pPr>
            <a:r>
              <a:rPr lang="en-US" sz="1650" dirty="0">
                <a:solidFill>
                  <a:srgbClr val="000000"/>
                </a:solidFill>
                <a:latin typeface="Source Serif 4 SemiBold" pitchFamily="34" charset="0"/>
                <a:ea typeface="Source Serif 4 SemiBold" pitchFamily="34" charset="-122"/>
                <a:cs typeface="Source Serif 4 SemiBold" pitchFamily="34" charset="-120"/>
              </a:rPr>
              <a:t>Conclusion</a:t>
            </a:r>
            <a:endParaRPr lang="en-US" sz="1650" dirty="0"/>
          </a:p>
        </p:txBody>
      </p:sp>
      <p:sp>
        <p:nvSpPr>
          <p:cNvPr id="3" name="Text 1"/>
          <p:cNvSpPr/>
          <p:nvPr/>
        </p:nvSpPr>
        <p:spPr>
          <a:xfrm>
            <a:off x="523577" y="674638"/>
            <a:ext cx="3915817" cy="154037"/>
          </a:xfrm>
          <a:prstGeom prst="rect">
            <a:avLst/>
          </a:prstGeom>
          <a:noFill/>
          <a:ln/>
        </p:spPr>
        <p:txBody>
          <a:bodyPr wrap="none" lIns="0" tIns="0" rIns="0" bIns="0" rtlCol="0" anchor="t"/>
          <a:lstStyle/>
          <a:p>
            <a:pPr algn="l" indent="0" marL="0">
              <a:lnSpc>
                <a:spcPct val="104000"/>
              </a:lnSpc>
              <a:buNone/>
            </a:pPr>
            <a:r>
              <a:rPr lang="en-US" sz="950" dirty="0">
                <a:solidFill>
                  <a:srgbClr val="000000"/>
                </a:solidFill>
                <a:latin typeface="Source Serif 4 SemiBold" pitchFamily="34" charset="0"/>
                <a:ea typeface="Source Serif 4 SemiBold" pitchFamily="34" charset="-122"/>
                <a:cs typeface="Source Serif 4 SemiBold" pitchFamily="34" charset="-120"/>
              </a:rPr>
              <a:t>Strengthening Democracy Through Better Political Parties</a:t>
            </a:r>
            <a:endParaRPr lang="en-US" sz="950" dirty="0"/>
          </a:p>
        </p:txBody>
      </p:sp>
      <p:sp>
        <p:nvSpPr>
          <p:cNvPr id="4" name="Text 2"/>
          <p:cNvSpPr/>
          <p:nvPr/>
        </p:nvSpPr>
        <p:spPr>
          <a:xfrm>
            <a:off x="523577" y="877714"/>
            <a:ext cx="8554045" cy="78581"/>
          </a:xfrm>
          <a:prstGeom prst="rect">
            <a:avLst/>
          </a:prstGeom>
          <a:noFill/>
          <a:ln/>
        </p:spPr>
        <p:txBody>
          <a:bodyPr wrap="none" lIns="0" tIns="0" rIns="0" bIns="0" rtlCol="0" anchor="t"/>
          <a:lstStyle/>
          <a:p>
            <a:pPr algn="l" indent="0" marL="0">
              <a:lnSpc>
                <a:spcPct val="100000"/>
              </a:lnSpc>
              <a:buNone/>
            </a:pPr>
            <a:r>
              <a:rPr lang="en-US" sz="500" dirty="0">
                <a:solidFill>
                  <a:srgbClr val="000000"/>
                </a:solidFill>
                <a:latin typeface="Source Sans 3" pitchFamily="34" charset="0"/>
                <a:ea typeface="Source Sans 3" pitchFamily="34" charset="-122"/>
                <a:cs typeface="Source Sans 3" pitchFamily="34" charset="-120"/>
              </a:rPr>
              <a:t>Political parties, despite their flaws, remain the </a:t>
            </a:r>
            <a:pPr algn="l" indent="0" marL="0">
              <a:lnSpc>
                <a:spcPct val="100000"/>
              </a:lnSpc>
              <a:buNone/>
            </a:pPr>
            <a:r>
              <a:rPr lang="en-US" sz="500" b="1" dirty="0">
                <a:solidFill>
                  <a:srgbClr val="000000"/>
                </a:solidFill>
                <a:latin typeface="Source Sans 3 Bold" pitchFamily="34" charset="0"/>
                <a:ea typeface="Source Sans 3 Bold" pitchFamily="34" charset="-122"/>
                <a:cs typeface="Source Sans 3 Bold" pitchFamily="34" charset="-120"/>
              </a:rPr>
              <a:t>indispensable backbone</a:t>
            </a:r>
            <a:pPr algn="l" indent="0" marL="0">
              <a:lnSpc>
                <a:spcPct val="100000"/>
              </a:lnSpc>
              <a:buNone/>
            </a:pPr>
            <a:r>
              <a:rPr lang="en-US" sz="500" dirty="0">
                <a:solidFill>
                  <a:srgbClr val="000000"/>
                </a:solidFill>
                <a:latin typeface="Source Sans 3" pitchFamily="34" charset="0"/>
                <a:ea typeface="Source Sans 3" pitchFamily="34" charset="-122"/>
                <a:cs typeface="Source Sans 3" pitchFamily="34" charset="-120"/>
              </a:rPr>
              <a:t> of India’s democratic fabric. They are the primary instruments through which the nation's immense diversity and aspirations find voice and representation.</a:t>
            </a:r>
            <a:endParaRPr lang="en-US" sz="500" dirty="0"/>
          </a:p>
        </p:txBody>
      </p:sp>
      <p:pic>
        <p:nvPicPr>
          <p:cNvPr id="5" name="Image 0" descr="preencoded.png">    </p:cNvPr>
          <p:cNvPicPr>
            <a:picLocks noChangeAspect="1"/>
          </p:cNvPicPr>
          <p:nvPr/>
        </p:nvPicPr>
        <p:blipFill>
          <a:blip r:embed="rId1"/>
          <a:stretch>
            <a:fillRect/>
          </a:stretch>
        </p:blipFill>
        <p:spPr>
          <a:xfrm>
            <a:off x="523577" y="1029816"/>
            <a:ext cx="3968576" cy="3968576"/>
          </a:xfrm>
          <a:prstGeom prst="rect">
            <a:avLst/>
          </a:prstGeom>
        </p:spPr>
      </p:pic>
      <p:sp>
        <p:nvSpPr>
          <p:cNvPr id="6" name="Text 3"/>
          <p:cNvSpPr/>
          <p:nvPr/>
        </p:nvSpPr>
        <p:spPr>
          <a:xfrm>
            <a:off x="4656609" y="1022449"/>
            <a:ext cx="3968576" cy="343719"/>
          </a:xfrm>
          <a:prstGeom prst="rect">
            <a:avLst/>
          </a:prstGeom>
          <a:noFill/>
          <a:ln/>
        </p:spPr>
        <p:txBody>
          <a:bodyPr wrap="square" lIns="0" tIns="0" rIns="0" bIns="0" rtlCol="0" anchor="t">
            <a:normAutofit/>
          </a:bodyPr>
          <a:lstStyle/>
          <a:p>
            <a:pPr algn="l" indent="0" marL="0">
              <a:lnSpc>
                <a:spcPct val="100000"/>
              </a:lnSpc>
              <a:buNone/>
            </a:pPr>
            <a:r>
              <a:rPr lang="en-US" sz="500" dirty="0">
                <a:solidFill>
                  <a:srgbClr val="000000"/>
                </a:solidFill>
                <a:latin typeface="Source Sans 3" pitchFamily="34" charset="0"/>
                <a:ea typeface="Source Sans 3" pitchFamily="34" charset="-122"/>
                <a:cs typeface="Source Sans 3" pitchFamily="34" charset="-120"/>
              </a:rPr>
              <a:t>Addressing the prevalent challenges through targeted and robust reforms is not merely desirable but </a:t>
            </a:r>
            <a:pPr algn="l" indent="0" marL="0">
              <a:lnSpc>
                <a:spcPct val="100000"/>
              </a:lnSpc>
              <a:buNone/>
            </a:pPr>
            <a:r>
              <a:rPr lang="en-US" sz="500" b="1" dirty="0">
                <a:solidFill>
                  <a:srgbClr val="000000"/>
                </a:solidFill>
                <a:latin typeface="Source Sans 3 Bold" pitchFamily="34" charset="0"/>
                <a:ea typeface="Source Sans 3 Bold" pitchFamily="34" charset="-122"/>
                <a:cs typeface="Source Sans 3 Bold" pitchFamily="34" charset="-120"/>
              </a:rPr>
              <a:t>absolutely crucial</a:t>
            </a:r>
            <a:pPr algn="l" indent="0" marL="0">
              <a:lnSpc>
                <a:spcPct val="100000"/>
              </a:lnSpc>
              <a:spcAft>
                <a:spcPts val="200"/>
              </a:spcAft>
              <a:buNone/>
            </a:pPr>
            <a:r>
              <a:rPr lang="en-US" sz="500" dirty="0">
                <a:solidFill>
                  <a:srgbClr val="000000"/>
                </a:solidFill>
                <a:latin typeface="Source Sans 3" pitchFamily="34" charset="0"/>
                <a:ea typeface="Source Sans 3" pitchFamily="34" charset="-122"/>
                <a:cs typeface="Source Sans 3" pitchFamily="34" charset="-120"/>
              </a:rPr>
              <a:t>. These reforms, focusing on enhancing transparency, encouraging genuine popular participation, and improving governance quality, will fortify the democratic institutions.</a:t>
            </a:r>
            <a:endParaRPr lang="en-US" sz="500" dirty="0"/>
          </a:p>
          <a:p>
            <a:pPr algn="l" indent="0" marL="0">
              <a:lnSpc>
                <a:spcPct val="100000"/>
              </a:lnSpc>
              <a:buNone/>
            </a:pPr>
            <a:r>
              <a:rPr lang="en-US" sz="500" dirty="0">
                <a:solidFill>
                  <a:srgbClr val="000000"/>
                </a:solidFill>
                <a:latin typeface="Source Sans 3" pitchFamily="34" charset="0"/>
                <a:ea typeface="Source Sans 3" pitchFamily="34" charset="-122"/>
                <a:cs typeface="Source Sans 3" pitchFamily="34" charset="-120"/>
              </a:rPr>
              <a:t>A vibrant, accountable, and internally democratic party system is the fundamental key to sustaining India’s democratic future and ensuring inclusive development for all its citizens. It guarantees that the voice of the people remains supreme and effective in shaping the nation's destiny.</a:t>
            </a:r>
            <a:endParaRPr lang="en-US" sz="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23577" y="719361"/>
            <a:ext cx="4498702" cy="307925"/>
          </a:xfrm>
          <a:prstGeom prst="rect">
            <a:avLst/>
          </a:prstGeom>
          <a:noFill/>
          <a:ln/>
        </p:spPr>
        <p:txBody>
          <a:bodyPr wrap="none" lIns="0" tIns="0" rIns="0" bIns="0" rtlCol="0" anchor="t"/>
          <a:lstStyle/>
          <a:p>
            <a:pPr algn="l" indent="0" marL="0">
              <a:lnSpc>
                <a:spcPct val="104000"/>
              </a:lnSpc>
              <a:buNone/>
            </a:pPr>
            <a:r>
              <a:rPr lang="en-US" sz="1900" dirty="0">
                <a:solidFill>
                  <a:srgbClr val="000000"/>
                </a:solidFill>
                <a:latin typeface="Source Serif 4 SemiBold" pitchFamily="34" charset="0"/>
                <a:ea typeface="Source Serif 4 SemiBold" pitchFamily="34" charset="-122"/>
                <a:cs typeface="Source Serif 4 SemiBold" pitchFamily="34" charset="-120"/>
              </a:rPr>
              <a:t>Why Do We Need Political Parties?</a:t>
            </a:r>
            <a:endParaRPr lang="en-US" sz="1900" dirty="0"/>
          </a:p>
        </p:txBody>
      </p:sp>
      <p:sp>
        <p:nvSpPr>
          <p:cNvPr id="3" name="Text 1"/>
          <p:cNvSpPr/>
          <p:nvPr/>
        </p:nvSpPr>
        <p:spPr>
          <a:xfrm>
            <a:off x="523577" y="1289075"/>
            <a:ext cx="8096845" cy="418802"/>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Political parties are the bedrock of parliamentary democracy in India. They perform indispensable functions that ensure the system's smooth operation and responsiveness to its citizens.</a:t>
            </a:r>
            <a:endParaRPr lang="en-US" sz="1000" dirty="0"/>
          </a:p>
        </p:txBody>
      </p:sp>
      <p:sp>
        <p:nvSpPr>
          <p:cNvPr id="4" name="Shape 2"/>
          <p:cNvSpPr/>
          <p:nvPr/>
        </p:nvSpPr>
        <p:spPr>
          <a:xfrm>
            <a:off x="523577" y="1855143"/>
            <a:ext cx="294531" cy="294531"/>
          </a:xfrm>
          <a:prstGeom prst="roundRect">
            <a:avLst>
              <a:gd name="adj" fmla="val 18668"/>
            </a:avLst>
          </a:prstGeom>
          <a:solidFill>
            <a:srgbClr val="BE49DF"/>
          </a:solidFill>
          <a:ln w="4763">
            <a:solidFill>
              <a:srgbClr val="D762F8"/>
            </a:solidFill>
            <a:prstDash val="solid"/>
          </a:ln>
        </p:spPr>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78458" y="1909986"/>
            <a:ext cx="184770" cy="184770"/>
          </a:xfrm>
          <a:prstGeom prst="rect">
            <a:avLst/>
          </a:prstGeom>
        </p:spPr>
      </p:pic>
      <p:sp>
        <p:nvSpPr>
          <p:cNvPr id="6" name="Text 3"/>
          <p:cNvSpPr/>
          <p:nvPr/>
        </p:nvSpPr>
        <p:spPr>
          <a:xfrm>
            <a:off x="949003" y="1900089"/>
            <a:ext cx="2230487" cy="192509"/>
          </a:xfrm>
          <a:prstGeom prst="rect">
            <a:avLst/>
          </a:prstGeom>
          <a:noFill/>
          <a:ln/>
        </p:spPr>
        <p:txBody>
          <a:bodyPr wrap="none" lIns="0" tIns="0" rIns="0" bIns="0" rtlCol="0" anchor="t"/>
          <a:lstStyle/>
          <a:p>
            <a:pPr algn="l" indent="0" marL="0">
              <a:lnSpc>
                <a:spcPct val="104000"/>
              </a:lnSpc>
              <a:buNone/>
            </a:pPr>
            <a:r>
              <a:rPr lang="en-US" sz="1200" dirty="0">
                <a:solidFill>
                  <a:srgbClr val="000000"/>
                </a:solidFill>
                <a:latin typeface="Source Serif 4 SemiBold" pitchFamily="34" charset="0"/>
                <a:ea typeface="Source Serif 4 SemiBold" pitchFamily="34" charset="-122"/>
                <a:cs typeface="Source Serif 4 SemiBold" pitchFamily="34" charset="-120"/>
              </a:rPr>
              <a:t>Representation &amp; Aggregation</a:t>
            </a:r>
            <a:endParaRPr lang="en-US" sz="1200" dirty="0"/>
          </a:p>
        </p:txBody>
      </p:sp>
      <p:sp>
        <p:nvSpPr>
          <p:cNvPr id="7" name="Text 4"/>
          <p:cNvSpPr/>
          <p:nvPr/>
        </p:nvSpPr>
        <p:spPr>
          <a:xfrm>
            <a:off x="949003" y="2171105"/>
            <a:ext cx="3541142" cy="837605"/>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Parties act as primary vehicles for political representation, aggregating diverse interests from across India's vast and varied population. They distill complex societal demands into coherent policy platforms.</a:t>
            </a:r>
            <a:endParaRPr lang="en-US" sz="1000" dirty="0"/>
          </a:p>
        </p:txBody>
      </p:sp>
      <p:sp>
        <p:nvSpPr>
          <p:cNvPr id="8" name="Shape 5"/>
          <p:cNvSpPr/>
          <p:nvPr/>
        </p:nvSpPr>
        <p:spPr>
          <a:xfrm>
            <a:off x="4653781" y="1855143"/>
            <a:ext cx="294531" cy="294531"/>
          </a:xfrm>
          <a:prstGeom prst="roundRect">
            <a:avLst>
              <a:gd name="adj" fmla="val 18668"/>
            </a:avLst>
          </a:prstGeom>
          <a:solidFill>
            <a:srgbClr val="BE49DF"/>
          </a:solidFill>
          <a:ln w="4763">
            <a:solidFill>
              <a:srgbClr val="D762F8"/>
            </a:solidFill>
            <a:prstDash val="solid"/>
          </a:ln>
        </p:spPr>
      </p:sp>
      <p:pic>
        <p:nvPicPr>
          <p:cNvPr id="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08661" y="1909986"/>
            <a:ext cx="184770" cy="184770"/>
          </a:xfrm>
          <a:prstGeom prst="rect">
            <a:avLst/>
          </a:prstGeom>
        </p:spPr>
      </p:pic>
      <p:sp>
        <p:nvSpPr>
          <p:cNvPr id="10" name="Text 6"/>
          <p:cNvSpPr/>
          <p:nvPr/>
        </p:nvSpPr>
        <p:spPr>
          <a:xfrm>
            <a:off x="5079206" y="1900089"/>
            <a:ext cx="2093342" cy="192509"/>
          </a:xfrm>
          <a:prstGeom prst="rect">
            <a:avLst/>
          </a:prstGeom>
          <a:noFill/>
          <a:ln/>
        </p:spPr>
        <p:txBody>
          <a:bodyPr wrap="none" lIns="0" tIns="0" rIns="0" bIns="0" rtlCol="0" anchor="t"/>
          <a:lstStyle/>
          <a:p>
            <a:pPr algn="l" indent="0" marL="0">
              <a:lnSpc>
                <a:spcPct val="104000"/>
              </a:lnSpc>
              <a:buNone/>
            </a:pPr>
            <a:r>
              <a:rPr lang="en-US" sz="1200" dirty="0">
                <a:solidFill>
                  <a:srgbClr val="000000"/>
                </a:solidFill>
                <a:latin typeface="Source Serif 4 SemiBold" pitchFamily="34" charset="0"/>
                <a:ea typeface="Source Serif 4 SemiBold" pitchFamily="34" charset="-122"/>
                <a:cs typeface="Source Serif 4 SemiBold" pitchFamily="34" charset="-120"/>
              </a:rPr>
              <a:t>Leadership &amp; Policy-making</a:t>
            </a:r>
            <a:endParaRPr lang="en-US" sz="1200" dirty="0"/>
          </a:p>
        </p:txBody>
      </p:sp>
      <p:sp>
        <p:nvSpPr>
          <p:cNvPr id="11" name="Text 7"/>
          <p:cNvSpPr/>
          <p:nvPr/>
        </p:nvSpPr>
        <p:spPr>
          <a:xfrm>
            <a:off x="5079206" y="2171105"/>
            <a:ext cx="3541216" cy="837605"/>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They are crucial for developing political leadership and providing a structured framework for policy-making. Parties articulate visions for the nation and translate them into actionable government policies.</a:t>
            </a:r>
            <a:endParaRPr lang="en-US" sz="1000" dirty="0"/>
          </a:p>
        </p:txBody>
      </p:sp>
      <p:sp>
        <p:nvSpPr>
          <p:cNvPr id="12" name="Shape 8"/>
          <p:cNvSpPr/>
          <p:nvPr/>
        </p:nvSpPr>
        <p:spPr>
          <a:xfrm>
            <a:off x="523577" y="3270498"/>
            <a:ext cx="294531" cy="294531"/>
          </a:xfrm>
          <a:prstGeom prst="roundRect">
            <a:avLst>
              <a:gd name="adj" fmla="val 18668"/>
            </a:avLst>
          </a:prstGeom>
          <a:solidFill>
            <a:srgbClr val="BE49DF"/>
          </a:solidFill>
          <a:ln w="4763">
            <a:solidFill>
              <a:srgbClr val="D762F8"/>
            </a:solidFill>
            <a:prstDash val="solid"/>
          </a:ln>
        </p:spPr>
      </p:sp>
      <p:pic>
        <p:nvPicPr>
          <p:cNvPr id="13"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8458" y="3325341"/>
            <a:ext cx="184770" cy="184770"/>
          </a:xfrm>
          <a:prstGeom prst="rect">
            <a:avLst/>
          </a:prstGeom>
        </p:spPr>
      </p:pic>
      <p:sp>
        <p:nvSpPr>
          <p:cNvPr id="14" name="Text 9"/>
          <p:cNvSpPr/>
          <p:nvPr/>
        </p:nvSpPr>
        <p:spPr>
          <a:xfrm>
            <a:off x="949003" y="3315444"/>
            <a:ext cx="1540073" cy="192509"/>
          </a:xfrm>
          <a:prstGeom prst="rect">
            <a:avLst/>
          </a:prstGeom>
          <a:noFill/>
          <a:ln/>
        </p:spPr>
        <p:txBody>
          <a:bodyPr wrap="none" lIns="0" tIns="0" rIns="0" bIns="0" rtlCol="0" anchor="t"/>
          <a:lstStyle/>
          <a:p>
            <a:pPr algn="l" indent="0" marL="0">
              <a:lnSpc>
                <a:spcPct val="104000"/>
              </a:lnSpc>
              <a:buNone/>
            </a:pPr>
            <a:r>
              <a:rPr lang="en-US" sz="1200" dirty="0">
                <a:solidFill>
                  <a:srgbClr val="000000"/>
                </a:solidFill>
                <a:latin typeface="Source Serif 4 SemiBold" pitchFamily="34" charset="0"/>
                <a:ea typeface="Source Serif 4 SemiBold" pitchFamily="34" charset="-122"/>
                <a:cs typeface="Source Serif 4 SemiBold" pitchFamily="34" charset="-120"/>
              </a:rPr>
              <a:t>Citizen Participation</a:t>
            </a:r>
            <a:endParaRPr lang="en-US" sz="1200" dirty="0"/>
          </a:p>
        </p:txBody>
      </p:sp>
      <p:sp>
        <p:nvSpPr>
          <p:cNvPr id="15" name="Text 10"/>
          <p:cNvSpPr/>
          <p:nvPr/>
        </p:nvSpPr>
        <p:spPr>
          <a:xfrm>
            <a:off x="949003" y="3586460"/>
            <a:ext cx="3541142" cy="837605"/>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Parties enable citizens to participate meaningfully in governance, offering channels for engagement beyond mere voting. They mobilise public opinion and bring citizen concerns to the legislative agenda.</a:t>
            </a:r>
            <a:endParaRPr lang="en-US" sz="1000" dirty="0"/>
          </a:p>
        </p:txBody>
      </p:sp>
      <p:sp>
        <p:nvSpPr>
          <p:cNvPr id="16" name="Shape 11"/>
          <p:cNvSpPr/>
          <p:nvPr/>
        </p:nvSpPr>
        <p:spPr>
          <a:xfrm>
            <a:off x="4653781" y="3270498"/>
            <a:ext cx="294531" cy="294531"/>
          </a:xfrm>
          <a:prstGeom prst="roundRect">
            <a:avLst>
              <a:gd name="adj" fmla="val 18668"/>
            </a:avLst>
          </a:prstGeom>
          <a:solidFill>
            <a:srgbClr val="BE49DF"/>
          </a:solidFill>
          <a:ln w="4763">
            <a:solidFill>
              <a:srgbClr val="D762F8"/>
            </a:solidFill>
            <a:prstDash val="solid"/>
          </a:ln>
        </p:spPr>
      </p:sp>
      <p:pic>
        <p:nvPicPr>
          <p:cNvPr id="17"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08661" y="3325341"/>
            <a:ext cx="184770" cy="184770"/>
          </a:xfrm>
          <a:prstGeom prst="rect">
            <a:avLst/>
          </a:prstGeom>
        </p:spPr>
      </p:pic>
      <p:sp>
        <p:nvSpPr>
          <p:cNvPr id="18" name="Text 12"/>
          <p:cNvSpPr/>
          <p:nvPr/>
        </p:nvSpPr>
        <p:spPr>
          <a:xfrm>
            <a:off x="5079206" y="3315444"/>
            <a:ext cx="1986483" cy="192509"/>
          </a:xfrm>
          <a:prstGeom prst="rect">
            <a:avLst/>
          </a:prstGeom>
          <a:noFill/>
          <a:ln/>
        </p:spPr>
        <p:txBody>
          <a:bodyPr wrap="none" lIns="0" tIns="0" rIns="0" bIns="0" rtlCol="0" anchor="t"/>
          <a:lstStyle/>
          <a:p>
            <a:pPr algn="l" indent="0" marL="0">
              <a:lnSpc>
                <a:spcPct val="104000"/>
              </a:lnSpc>
              <a:buNone/>
            </a:pPr>
            <a:r>
              <a:rPr lang="en-US" sz="1200" dirty="0">
                <a:solidFill>
                  <a:srgbClr val="000000"/>
                </a:solidFill>
                <a:latin typeface="Source Serif 4 SemiBold" pitchFamily="34" charset="0"/>
                <a:ea typeface="Source Serif 4 SemiBold" pitchFamily="34" charset="-122"/>
                <a:cs typeface="Source Serif 4 SemiBold" pitchFamily="34" charset="-120"/>
              </a:rPr>
              <a:t>Structure &amp; Accountability</a:t>
            </a:r>
            <a:endParaRPr lang="en-US" sz="1200" dirty="0"/>
          </a:p>
        </p:txBody>
      </p:sp>
      <p:sp>
        <p:nvSpPr>
          <p:cNvPr id="19" name="Text 13"/>
          <p:cNvSpPr/>
          <p:nvPr/>
        </p:nvSpPr>
        <p:spPr>
          <a:xfrm>
            <a:off x="5079206" y="3586460"/>
            <a:ext cx="3541216" cy="837605"/>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Without parties, democratic governance would lack essential structure, accountability, and organised debate. They provide the necessary framework for checks and balances, ensuring government responsibility.</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23577" y="359941"/>
            <a:ext cx="2178844" cy="154037"/>
          </a:xfrm>
          <a:prstGeom prst="rect">
            <a:avLst/>
          </a:prstGeom>
          <a:noFill/>
          <a:ln/>
        </p:spPr>
        <p:txBody>
          <a:bodyPr wrap="none" lIns="0" tIns="0" rIns="0" bIns="0" rtlCol="0" anchor="t"/>
          <a:lstStyle/>
          <a:p>
            <a:pPr algn="l" indent="0" marL="0">
              <a:lnSpc>
                <a:spcPct val="104000"/>
              </a:lnSpc>
              <a:buNone/>
            </a:pPr>
            <a:r>
              <a:rPr lang="en-US" sz="950" dirty="0">
                <a:solidFill>
                  <a:srgbClr val="000000"/>
                </a:solidFill>
                <a:latin typeface="Source Serif 4 SemiBold" pitchFamily="34" charset="0"/>
                <a:ea typeface="Source Serif 4 SemiBold" pitchFamily="34" charset="-122"/>
                <a:cs typeface="Source Serif 4 SemiBold" pitchFamily="34" charset="-120"/>
              </a:rPr>
              <a:t>What Do Political Parties Do?</a:t>
            </a:r>
            <a:endParaRPr lang="en-US" sz="950" dirty="0"/>
          </a:p>
        </p:txBody>
      </p:sp>
      <p:sp>
        <p:nvSpPr>
          <p:cNvPr id="3" name="Text 1"/>
          <p:cNvSpPr/>
          <p:nvPr/>
        </p:nvSpPr>
        <p:spPr>
          <a:xfrm>
            <a:off x="523577" y="579388"/>
            <a:ext cx="8554045" cy="78581"/>
          </a:xfrm>
          <a:prstGeom prst="rect">
            <a:avLst/>
          </a:prstGeom>
          <a:noFill/>
          <a:ln/>
        </p:spPr>
        <p:txBody>
          <a:bodyPr wrap="none" lIns="0" tIns="0" rIns="0" bIns="0" rtlCol="0" anchor="t"/>
          <a:lstStyle/>
          <a:p>
            <a:pPr algn="l" indent="0" marL="0">
              <a:lnSpc>
                <a:spcPct val="100000"/>
              </a:lnSpc>
              <a:buNone/>
            </a:pPr>
            <a:r>
              <a:rPr lang="en-US" sz="500" dirty="0">
                <a:solidFill>
                  <a:srgbClr val="272525"/>
                </a:solidFill>
                <a:latin typeface="Source Sans 3" pitchFamily="34" charset="0"/>
                <a:ea typeface="Source Sans 3" pitchFamily="34" charset="-122"/>
                <a:cs typeface="Source Sans 3" pitchFamily="34" charset="-120"/>
              </a:rPr>
              <a:t>The functions of political parties extend far beyond election campaigns; they are integral to the daily functioning of governance and civic life in India.</a:t>
            </a:r>
            <a:endParaRPr lang="en-US" sz="500" dirty="0"/>
          </a:p>
        </p:txBody>
      </p:sp>
      <p:sp>
        <p:nvSpPr>
          <p:cNvPr id="4" name="Text 2"/>
          <p:cNvSpPr/>
          <p:nvPr/>
        </p:nvSpPr>
        <p:spPr>
          <a:xfrm>
            <a:off x="523577" y="724123"/>
            <a:ext cx="3968576" cy="716831"/>
          </a:xfrm>
          <a:prstGeom prst="rect">
            <a:avLst/>
          </a:prstGeom>
          <a:noFill/>
          <a:ln/>
        </p:spPr>
        <p:txBody>
          <a:bodyPr wrap="square" lIns="0" tIns="0" rIns="0" bIns="0" rtlCol="0" anchor="t">
            <a:normAutofit/>
          </a:bodyPr>
          <a:lstStyle/>
          <a:p>
            <a:pPr algn="l" indent="0" marL="0">
              <a:lnSpc>
                <a:spcPct val="100000"/>
              </a:lnSpc>
              <a:buNone/>
            </a:pPr>
            <a:r>
              <a:rPr lang="en-US" sz="500" b="1" dirty="0">
                <a:solidFill>
                  <a:srgbClr val="272525"/>
                </a:solidFill>
                <a:latin typeface="Source Sans 3 Bold" pitchFamily="34" charset="0"/>
                <a:ea typeface="Source Sans 3 Bold" pitchFamily="34" charset="-122"/>
                <a:cs typeface="Source Sans 3 Bold" pitchFamily="34" charset="-120"/>
              </a:rPr>
              <a:t>Form Governments:</a:t>
            </a:r>
            <a:pPr algn="l" indent="0" marL="0">
              <a:lnSpc>
                <a:spcPct val="100000"/>
              </a:lnSpc>
              <a:spcAft>
                <a:spcPts val="200"/>
              </a:spcAft>
              <a:buNone/>
            </a:pPr>
            <a:r>
              <a:rPr lang="en-US" sz="500" dirty="0">
                <a:solidFill>
                  <a:srgbClr val="272525"/>
                </a:solidFill>
                <a:latin typeface="Source Sans 3" pitchFamily="34" charset="0"/>
                <a:ea typeface="Source Sans 3" pitchFamily="34" charset="-122"/>
                <a:cs typeface="Source Sans 3" pitchFamily="34" charset="-120"/>
              </a:rPr>
              <a:t> Their most visible role is forming governments at national and state levels after winning elections, translating popular mandates into executive power. This involves selecting leaders and formulating administrative structures.</a:t>
            </a:r>
            <a:endParaRPr lang="en-US" sz="500" dirty="0"/>
          </a:p>
          <a:p>
            <a:pPr algn="l" indent="0" marL="0">
              <a:lnSpc>
                <a:spcPct val="100000"/>
              </a:lnSpc>
              <a:buNone/>
            </a:pPr>
            <a:r>
              <a:rPr lang="en-US" sz="500" b="1" dirty="0">
                <a:solidFill>
                  <a:srgbClr val="272525"/>
                </a:solidFill>
                <a:latin typeface="Source Sans 3 Bold" pitchFamily="34" charset="0"/>
                <a:ea typeface="Source Sans 3 Bold" pitchFamily="34" charset="-122"/>
                <a:cs typeface="Source Sans 3 Bold" pitchFamily="34" charset="-120"/>
              </a:rPr>
              <a:t>Shape Public Policy:</a:t>
            </a:r>
            <a:pPr algn="l" indent="0" marL="0">
              <a:lnSpc>
                <a:spcPct val="100000"/>
              </a:lnSpc>
              <a:spcAft>
                <a:spcPts val="200"/>
              </a:spcAft>
              <a:buNone/>
            </a:pPr>
            <a:r>
              <a:rPr lang="en-US" sz="500" dirty="0">
                <a:solidFill>
                  <a:srgbClr val="272525"/>
                </a:solidFill>
                <a:latin typeface="Source Sans 3" pitchFamily="34" charset="0"/>
                <a:ea typeface="Source Sans 3" pitchFamily="34" charset="-122"/>
                <a:cs typeface="Source Sans 3" pitchFamily="34" charset="-120"/>
              </a:rPr>
              <a:t> Parties are instrumental in shaping public policy and legislation, reflecting their core ideologies and the mandates received from voters. They debate, propose, and enact laws that govern the nation.</a:t>
            </a:r>
            <a:endParaRPr lang="en-US" sz="500" dirty="0"/>
          </a:p>
          <a:p>
            <a:pPr algn="l" indent="0" marL="0">
              <a:lnSpc>
                <a:spcPct val="100000"/>
              </a:lnSpc>
              <a:buNone/>
            </a:pPr>
            <a:r>
              <a:rPr lang="en-US" sz="500" b="1" dirty="0">
                <a:solidFill>
                  <a:srgbClr val="272525"/>
                </a:solidFill>
                <a:latin typeface="Source Sans 3 Bold" pitchFamily="34" charset="0"/>
                <a:ea typeface="Source Sans 3 Bold" pitchFamily="34" charset="-122"/>
                <a:cs typeface="Source Sans 3 Bold" pitchFamily="34" charset="-120"/>
              </a:rPr>
              <a:t>Mobilise Participation:</a:t>
            </a:r>
            <a:pPr algn="l" indent="0" marL="0">
              <a:lnSpc>
                <a:spcPct val="100000"/>
              </a:lnSpc>
              <a:spcAft>
                <a:spcPts val="200"/>
              </a:spcAft>
              <a:buNone/>
            </a:pPr>
            <a:r>
              <a:rPr lang="en-US" sz="500" dirty="0">
                <a:solidFill>
                  <a:srgbClr val="272525"/>
                </a:solidFill>
                <a:latin typeface="Source Sans 3" pitchFamily="34" charset="0"/>
                <a:ea typeface="Source Sans 3" pitchFamily="34" charset="-122"/>
                <a:cs typeface="Source Sans 3" pitchFamily="34" charset="-120"/>
              </a:rPr>
              <a:t> They actively mobilise popular participation and enhance political awareness among citizens through rallies, campaigns, and grassroots outreach programmes. This ensures broader engagement in the democratic process.</a:t>
            </a:r>
            <a:endParaRPr lang="en-US" sz="500" dirty="0"/>
          </a:p>
          <a:p>
            <a:pPr algn="l" indent="0" marL="0">
              <a:lnSpc>
                <a:spcPct val="100000"/>
              </a:lnSpc>
              <a:buNone/>
            </a:pPr>
            <a:r>
              <a:rPr lang="en-US" sz="500" b="1" dirty="0">
                <a:solidFill>
                  <a:srgbClr val="272525"/>
                </a:solidFill>
                <a:latin typeface="Source Sans 3 Bold" pitchFamily="34" charset="0"/>
                <a:ea typeface="Source Sans 3 Bold" pitchFamily="34" charset="-122"/>
                <a:cs typeface="Source Sans 3 Bold" pitchFamily="34" charset="-120"/>
              </a:rPr>
              <a:t>Bridge the Gap:</a:t>
            </a:r>
            <a:pPr algn="l" indent="0" marL="0">
              <a:lnSpc>
                <a:spcPct val="100000"/>
              </a:lnSpc>
              <a:buNone/>
            </a:pPr>
            <a:r>
              <a:rPr lang="en-US" sz="500" dirty="0">
                <a:solidFill>
                  <a:srgbClr val="272525"/>
                </a:solidFill>
                <a:latin typeface="Source Sans 3" pitchFamily="34" charset="0"/>
                <a:ea typeface="Source Sans 3" pitchFamily="34" charset="-122"/>
                <a:cs typeface="Source Sans 3" pitchFamily="34" charset="-120"/>
              </a:rPr>
              <a:t> Crucially, parties act as a vital bridge between the government and the people. They serve as conduits for public grievances and ensure accountability of the ruling dispensation to the electorate.</a:t>
            </a:r>
            <a:endParaRPr lang="en-US" sz="500" dirty="0"/>
          </a:p>
        </p:txBody>
      </p:sp>
      <p:pic>
        <p:nvPicPr>
          <p:cNvPr id="5" name="Image 0" descr="preencoded.png">    </p:cNvPr>
          <p:cNvPicPr>
            <a:picLocks noChangeAspect="1"/>
          </p:cNvPicPr>
          <p:nvPr/>
        </p:nvPicPr>
        <p:blipFill>
          <a:blip r:embed="rId1"/>
          <a:stretch>
            <a:fillRect/>
          </a:stretch>
        </p:blipFill>
        <p:spPr>
          <a:xfrm>
            <a:off x="4656609" y="731490"/>
            <a:ext cx="3968576" cy="3968576"/>
          </a:xfrm>
          <a:prstGeom prst="rect">
            <a:avLst/>
          </a:prstGeom>
        </p:spPr>
      </p:pic>
      <p:pic>
        <p:nvPicPr>
          <p:cNvPr id="6" name="Image 1" descr="preencoded.png">    </p:cNvPr>
          <p:cNvPicPr>
            <a:picLocks noChangeAspect="1"/>
          </p:cNvPicPr>
          <p:nvPr/>
        </p:nvPicPr>
        <p:blipFill>
          <a:blip r:embed="rId2"/>
          <a:stretch>
            <a:fillRect/>
          </a:stretch>
        </p:blipFill>
        <p:spPr>
          <a:xfrm>
            <a:off x="4656609" y="4736827"/>
            <a:ext cx="3968576" cy="39685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23577" y="366340"/>
            <a:ext cx="3299445" cy="163562"/>
          </a:xfrm>
          <a:prstGeom prst="rect">
            <a:avLst/>
          </a:prstGeom>
          <a:noFill/>
          <a:ln/>
        </p:spPr>
        <p:txBody>
          <a:bodyPr wrap="none" lIns="0" tIns="0" rIns="0" bIns="0" rtlCol="0" anchor="t"/>
          <a:lstStyle/>
          <a:p>
            <a:pPr algn="l" indent="0" marL="0">
              <a:lnSpc>
                <a:spcPct val="104000"/>
              </a:lnSpc>
              <a:buNone/>
            </a:pPr>
            <a:r>
              <a:rPr lang="en-US" sz="1000" dirty="0">
                <a:solidFill>
                  <a:srgbClr val="000000"/>
                </a:solidFill>
                <a:latin typeface="Source Serif 4 SemiBold" pitchFamily="34" charset="0"/>
                <a:ea typeface="Source Serif 4 SemiBold" pitchFamily="34" charset="-122"/>
                <a:cs typeface="Source Serif 4 SemiBold" pitchFamily="34" charset="-120"/>
              </a:rPr>
              <a:t>The Necessity and Number of Parties in India</a:t>
            </a:r>
            <a:endParaRPr lang="en-US" sz="1000" dirty="0"/>
          </a:p>
        </p:txBody>
      </p:sp>
      <p:sp>
        <p:nvSpPr>
          <p:cNvPr id="3" name="Text 1"/>
          <p:cNvSpPr/>
          <p:nvPr/>
        </p:nvSpPr>
        <p:spPr>
          <a:xfrm>
            <a:off x="523577" y="603796"/>
            <a:ext cx="8554045" cy="85204"/>
          </a:xfrm>
          <a:prstGeom prst="rect">
            <a:avLst/>
          </a:prstGeom>
          <a:noFill/>
          <a:ln/>
        </p:spPr>
        <p:txBody>
          <a:bodyPr wrap="none" lIns="0" tIns="0" rIns="0" bIns="0" rtlCol="0" anchor="t"/>
          <a:lstStyle/>
          <a:p>
            <a:pPr algn="l" indent="0" marL="0">
              <a:lnSpc>
                <a:spcPct val="102000"/>
              </a:lnSpc>
              <a:buNone/>
            </a:pPr>
            <a:r>
              <a:rPr lang="en-US" sz="500" dirty="0">
                <a:solidFill>
                  <a:srgbClr val="000000"/>
                </a:solidFill>
                <a:latin typeface="Source Sans 3" pitchFamily="34" charset="0"/>
                <a:ea typeface="Source Sans 3" pitchFamily="34" charset="-122"/>
                <a:cs typeface="Source Sans 3" pitchFamily="34" charset="-120"/>
              </a:rPr>
              <a:t>India's unparalleled diversity, encompassing numerous cultures, languages, and regional identities, inherently necessitates a multi-party system. This system allows for the articulation and representation of varied interests.</a:t>
            </a:r>
            <a:endParaRPr lang="en-US" sz="500" dirty="0"/>
          </a:p>
        </p:txBody>
      </p:sp>
      <p:pic>
        <p:nvPicPr>
          <p:cNvPr id="4" name="Image 0" descr="preencoded.png">    </p:cNvPr>
          <p:cNvPicPr>
            <a:picLocks noChangeAspect="1"/>
          </p:cNvPicPr>
          <p:nvPr/>
        </p:nvPicPr>
        <p:blipFill>
          <a:blip r:embed="rId1"/>
          <a:stretch>
            <a:fillRect/>
          </a:stretch>
        </p:blipFill>
        <p:spPr>
          <a:xfrm>
            <a:off x="523577" y="772046"/>
            <a:ext cx="3963591" cy="3963591"/>
          </a:xfrm>
          <a:prstGeom prst="rect">
            <a:avLst/>
          </a:prstGeom>
        </p:spPr>
      </p:pic>
      <p:sp>
        <p:nvSpPr>
          <p:cNvPr id="5" name="Text 2"/>
          <p:cNvSpPr/>
          <p:nvPr/>
        </p:nvSpPr>
        <p:spPr>
          <a:xfrm>
            <a:off x="4661595" y="763712"/>
            <a:ext cx="3963591" cy="903536"/>
          </a:xfrm>
          <a:prstGeom prst="rect">
            <a:avLst/>
          </a:prstGeom>
          <a:noFill/>
          <a:ln/>
        </p:spPr>
        <p:txBody>
          <a:bodyPr wrap="square" lIns="0" tIns="0" rIns="0" bIns="0" rtlCol="0" anchor="t">
            <a:normAutofit/>
          </a:bodyPr>
          <a:lstStyle/>
          <a:p>
            <a:pPr algn="l" marL="101600" indent="-101600">
              <a:lnSpc>
                <a:spcPct val="102000"/>
              </a:lnSpc>
              <a:buSzPct val="100000"/>
              <a:buChar char="•"/>
            </a:pPr>
            <a:r>
              <a:rPr lang="en-US" sz="500" dirty="0">
                <a:solidFill>
                  <a:srgbClr val="000000"/>
                </a:solidFill>
                <a:latin typeface="Source Sans 3" pitchFamily="34" charset="0"/>
                <a:ea typeface="Source Sans 3" pitchFamily="34" charset="-122"/>
                <a:cs typeface="Source Sans 3" pitchFamily="34" charset="-120"/>
              </a:rPr>
              <a:t>India's </a:t>
            </a:r>
            <a:pPr algn="l" marL="101600" indent="-101600">
              <a:lnSpc>
                <a:spcPct val="102000"/>
              </a:lnSpc>
              <a:buSzPct val="100000"/>
              <a:buChar char="•"/>
            </a:pPr>
            <a:r>
              <a:rPr lang="en-US" sz="500" b="1" dirty="0">
                <a:solidFill>
                  <a:srgbClr val="000000"/>
                </a:solidFill>
                <a:latin typeface="Source Sans 3 Bold" pitchFamily="34" charset="0"/>
                <a:ea typeface="Source Sans 3 Bold" pitchFamily="34" charset="-122"/>
                <a:cs typeface="Source Sans 3 Bold" pitchFamily="34" charset="-120"/>
              </a:rPr>
              <a:t>vast diversity</a:t>
            </a:r>
            <a:pPr algn="l" marL="101600" indent="-101600">
              <a:lnSpc>
                <a:spcPct val="102000"/>
              </a:lnSpc>
              <a:buSzPct val="100000"/>
              <a:buChar char="•"/>
            </a:pPr>
            <a:r>
              <a:rPr lang="en-US" sz="500" dirty="0">
                <a:solidFill>
                  <a:srgbClr val="000000"/>
                </a:solidFill>
                <a:latin typeface="Source Sans 3" pitchFamily="34" charset="0"/>
                <a:ea typeface="Source Sans 3" pitchFamily="34" charset="-122"/>
                <a:cs typeface="Source Sans 3" pitchFamily="34" charset="-120"/>
              </a:rPr>
              <a:t> necessitates a multi-party system to adequately represent regional, caste, linguistic, and ideological interests that are unique to its geography and demographics.</a:t>
            </a:r>
            <a:endParaRPr lang="en-US" sz="500" dirty="0"/>
          </a:p>
          <a:p>
            <a:pPr algn="l" marL="101600" indent="-101600">
              <a:lnSpc>
                <a:spcPct val="102000"/>
              </a:lnSpc>
              <a:buSzPct val="100000"/>
              <a:buChar char="•"/>
            </a:pPr>
            <a:r>
              <a:rPr lang="en-US" sz="500" dirty="0">
                <a:solidFill>
                  <a:srgbClr val="000000"/>
                </a:solidFill>
                <a:latin typeface="Source Sans 3" pitchFamily="34" charset="0"/>
                <a:ea typeface="Source Sans 3" pitchFamily="34" charset="-122"/>
                <a:cs typeface="Source Sans 3" pitchFamily="34" charset="-120"/>
              </a:rPr>
              <a:t>Currently, India officially recognises </a:t>
            </a:r>
            <a:pPr algn="l" marL="101600" indent="-101600">
              <a:lnSpc>
                <a:spcPct val="102000"/>
              </a:lnSpc>
              <a:buSzPct val="100000"/>
              <a:buChar char="•"/>
            </a:pPr>
            <a:r>
              <a:rPr lang="en-US" sz="500" b="1" dirty="0">
                <a:solidFill>
                  <a:srgbClr val="000000"/>
                </a:solidFill>
                <a:latin typeface="Source Sans 3 Bold" pitchFamily="34" charset="0"/>
                <a:ea typeface="Source Sans 3 Bold" pitchFamily="34" charset="-122"/>
                <a:cs typeface="Source Sans 3 Bold" pitchFamily="34" charset="-120"/>
              </a:rPr>
              <a:t>6 National Parties</a:t>
            </a:r>
            <a:pPr algn="l" marL="101600" indent="-101600">
              <a:lnSpc>
                <a:spcPct val="102000"/>
              </a:lnSpc>
              <a:buSzPct val="100000"/>
              <a:buChar char="•"/>
            </a:pPr>
            <a:r>
              <a:rPr lang="en-US" sz="500" dirty="0">
                <a:solidFill>
                  <a:srgbClr val="000000"/>
                </a:solidFill>
                <a:latin typeface="Source Sans 3" pitchFamily="34" charset="0"/>
                <a:ea typeface="Source Sans 3" pitchFamily="34" charset="-122"/>
                <a:cs typeface="Source Sans 3" pitchFamily="34" charset="-120"/>
              </a:rPr>
              <a:t>, which have a presence across multiple states and contest elections nationwide.</a:t>
            </a:r>
            <a:endParaRPr lang="en-US" sz="500" dirty="0"/>
          </a:p>
          <a:p>
            <a:pPr algn="l" marL="101600" indent="-101600">
              <a:lnSpc>
                <a:spcPct val="102000"/>
              </a:lnSpc>
              <a:buSzPct val="100000"/>
              <a:buChar char="•"/>
            </a:pPr>
            <a:r>
              <a:rPr lang="en-US" sz="500" dirty="0">
                <a:solidFill>
                  <a:srgbClr val="000000"/>
                </a:solidFill>
                <a:latin typeface="Source Sans 3" pitchFamily="34" charset="0"/>
                <a:ea typeface="Source Sans 3" pitchFamily="34" charset="-122"/>
                <a:cs typeface="Source Sans 3" pitchFamily="34" charset="-120"/>
              </a:rPr>
              <a:t>There are also </a:t>
            </a:r>
            <a:pPr algn="l" marL="101600" indent="-101600">
              <a:lnSpc>
                <a:spcPct val="102000"/>
              </a:lnSpc>
              <a:buSzPct val="100000"/>
              <a:buChar char="•"/>
            </a:pPr>
            <a:r>
              <a:rPr lang="en-US" sz="500" b="1" dirty="0">
                <a:solidFill>
                  <a:srgbClr val="000000"/>
                </a:solidFill>
                <a:latin typeface="Source Sans 3 Bold" pitchFamily="34" charset="0"/>
                <a:ea typeface="Source Sans 3 Bold" pitchFamily="34" charset="-122"/>
                <a:cs typeface="Source Sans 3 Bold" pitchFamily="34" charset="-120"/>
              </a:rPr>
              <a:t>58 registered State Parties</a:t>
            </a:r>
            <a:pPr algn="l" marL="101600" indent="-101600">
              <a:lnSpc>
                <a:spcPct val="102000"/>
              </a:lnSpc>
              <a:buSzPct val="100000"/>
              <a:buChar char="•"/>
            </a:pPr>
            <a:r>
              <a:rPr lang="en-US" sz="500" dirty="0">
                <a:solidFill>
                  <a:srgbClr val="000000"/>
                </a:solidFill>
                <a:latin typeface="Source Sans 3" pitchFamily="34" charset="0"/>
                <a:ea typeface="Source Sans 3" pitchFamily="34" charset="-122"/>
                <a:cs typeface="Source Sans 3" pitchFamily="34" charset="-120"/>
              </a:rPr>
              <a:t>, primarily focusing on regional issues and having significant influence within specific states.</a:t>
            </a:r>
            <a:endParaRPr lang="en-US" sz="500" dirty="0"/>
          </a:p>
          <a:p>
            <a:pPr algn="l" marL="101600" indent="-101600">
              <a:lnSpc>
                <a:spcPct val="102000"/>
              </a:lnSpc>
              <a:buSzPct val="100000"/>
              <a:buChar char="•"/>
            </a:pPr>
            <a:r>
              <a:rPr lang="en-US" sz="500" dirty="0">
                <a:solidFill>
                  <a:srgbClr val="000000"/>
                </a:solidFill>
                <a:latin typeface="Source Sans 3" pitchFamily="34" charset="0"/>
                <a:ea typeface="Source Sans 3" pitchFamily="34" charset="-122"/>
                <a:cs typeface="Source Sans 3" pitchFamily="34" charset="-120"/>
              </a:rPr>
              <a:t>Additionally, India has </a:t>
            </a:r>
            <a:pPr algn="l" marL="101600" indent="-101600">
              <a:lnSpc>
                <a:spcPct val="102000"/>
              </a:lnSpc>
              <a:buSzPct val="100000"/>
              <a:buChar char="•"/>
            </a:pPr>
            <a:r>
              <a:rPr lang="en-US" sz="500" b="1" dirty="0">
                <a:solidFill>
                  <a:srgbClr val="000000"/>
                </a:solidFill>
                <a:latin typeface="Source Sans 3 Bold" pitchFamily="34" charset="0"/>
                <a:ea typeface="Source Sans 3 Bold" pitchFamily="34" charset="-122"/>
                <a:cs typeface="Source Sans 3 Bold" pitchFamily="34" charset="-120"/>
              </a:rPr>
              <a:t>over 2700 Registered Unrecognised Parties</a:t>
            </a:r>
            <a:pPr algn="l" marL="101600" indent="-101600">
              <a:lnSpc>
                <a:spcPct val="102000"/>
              </a:lnSpc>
              <a:buSzPct val="100000"/>
              <a:buChar char="•"/>
            </a:pPr>
            <a:r>
              <a:rPr lang="en-US" sz="500" dirty="0">
                <a:solidFill>
                  <a:srgbClr val="000000"/>
                </a:solidFill>
                <a:latin typeface="Source Sans 3" pitchFamily="34" charset="0"/>
                <a:ea typeface="Source Sans 3" pitchFamily="34" charset="-122"/>
                <a:cs typeface="Source Sans 3" pitchFamily="34" charset="-120"/>
              </a:rPr>
              <a:t>, indicating a high level of political freedom and the emergence of various local political movements.</a:t>
            </a:r>
            <a:endParaRPr lang="en-US" sz="500" dirty="0"/>
          </a:p>
          <a:p>
            <a:pPr algn="l" marL="101600" indent="-101600">
              <a:lnSpc>
                <a:spcPct val="102000"/>
              </a:lnSpc>
              <a:buSzPct val="100000"/>
              <a:buChar char="•"/>
            </a:pPr>
            <a:r>
              <a:rPr lang="en-US" sz="500" dirty="0">
                <a:solidFill>
                  <a:srgbClr val="000000"/>
                </a:solidFill>
                <a:latin typeface="Source Sans 3" pitchFamily="34" charset="0"/>
                <a:ea typeface="Source Sans 3" pitchFamily="34" charset="-122"/>
                <a:cs typeface="Source Sans 3" pitchFamily="34" charset="-120"/>
              </a:rPr>
              <a:t>This multiplicity fosters a vibrant, </a:t>
            </a:r>
            <a:pPr algn="l" marL="101600" indent="-101600">
              <a:lnSpc>
                <a:spcPct val="102000"/>
              </a:lnSpc>
              <a:buSzPct val="100000"/>
              <a:buChar char="•"/>
            </a:pPr>
            <a:r>
              <a:rPr lang="en-US" sz="500" b="1" dirty="0">
                <a:solidFill>
                  <a:srgbClr val="000000"/>
                </a:solidFill>
                <a:latin typeface="Source Sans 3 Bold" pitchFamily="34" charset="0"/>
                <a:ea typeface="Source Sans 3 Bold" pitchFamily="34" charset="-122"/>
                <a:cs typeface="Source Sans 3 Bold" pitchFamily="34" charset="-120"/>
              </a:rPr>
              <a:t>competitive democracy</a:t>
            </a:r>
            <a:pPr algn="l" marL="101600" indent="-101600">
              <a:lnSpc>
                <a:spcPct val="102000"/>
              </a:lnSpc>
              <a:buSzPct val="100000"/>
              <a:buChar char="•"/>
            </a:pPr>
            <a:r>
              <a:rPr lang="en-US" sz="500" dirty="0">
                <a:solidFill>
                  <a:srgbClr val="000000"/>
                </a:solidFill>
                <a:latin typeface="Source Sans 3" pitchFamily="34" charset="0"/>
                <a:ea typeface="Source Sans 3" pitchFamily="34" charset="-122"/>
                <a:cs typeface="Source Sans 3" pitchFamily="34" charset="-120"/>
              </a:rPr>
              <a:t> but can sometimes lead to coalition politics and governmental fragmentation, requiring intricate power-sharing arrangements.</a:t>
            </a:r>
            <a:endParaRPr lang="en-US" sz="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23577" y="366340"/>
            <a:ext cx="3003649" cy="163562"/>
          </a:xfrm>
          <a:prstGeom prst="rect">
            <a:avLst/>
          </a:prstGeom>
          <a:noFill/>
          <a:ln/>
        </p:spPr>
        <p:txBody>
          <a:bodyPr wrap="none" lIns="0" tIns="0" rIns="0" bIns="0" rtlCol="0" anchor="t"/>
          <a:lstStyle/>
          <a:p>
            <a:pPr algn="l" indent="0" marL="0">
              <a:lnSpc>
                <a:spcPct val="104000"/>
              </a:lnSpc>
              <a:buNone/>
            </a:pPr>
            <a:r>
              <a:rPr lang="en-US" sz="1000" dirty="0">
                <a:solidFill>
                  <a:srgbClr val="000000"/>
                </a:solidFill>
                <a:latin typeface="Source Serif 4 SemiBold" pitchFamily="34" charset="0"/>
                <a:ea typeface="Source Serif 4 SemiBold" pitchFamily="34" charset="-122"/>
                <a:cs typeface="Source Serif 4 SemiBold" pitchFamily="34" charset="-120"/>
              </a:rPr>
              <a:t>Popular Participation in Political Parties</a:t>
            </a:r>
            <a:endParaRPr lang="en-US" sz="1000" dirty="0"/>
          </a:p>
        </p:txBody>
      </p:sp>
      <p:sp>
        <p:nvSpPr>
          <p:cNvPr id="3" name="Text 1"/>
          <p:cNvSpPr/>
          <p:nvPr/>
        </p:nvSpPr>
        <p:spPr>
          <a:xfrm>
            <a:off x="523577" y="603796"/>
            <a:ext cx="8554045" cy="85204"/>
          </a:xfrm>
          <a:prstGeom prst="rect">
            <a:avLst/>
          </a:prstGeom>
          <a:noFill/>
          <a:ln/>
        </p:spPr>
        <p:txBody>
          <a:bodyPr wrap="none" lIns="0" tIns="0" rIns="0" bIns="0" rtlCol="0" anchor="t"/>
          <a:lstStyle/>
          <a:p>
            <a:pPr algn="l" indent="0" marL="0">
              <a:lnSpc>
                <a:spcPct val="102000"/>
              </a:lnSpc>
              <a:buNone/>
            </a:pPr>
            <a:r>
              <a:rPr lang="en-US" sz="500" dirty="0">
                <a:solidFill>
                  <a:srgbClr val="272525"/>
                </a:solidFill>
                <a:latin typeface="Source Sans 3" pitchFamily="34" charset="0"/>
                <a:ea typeface="Source Sans 3" pitchFamily="34" charset="-122"/>
                <a:cs typeface="Source Sans 3" pitchFamily="34" charset="-120"/>
              </a:rPr>
              <a:t>Popular engagement with the political process in India is robust, especially evident in the consistently high voter turnout figures.</a:t>
            </a:r>
            <a:endParaRPr lang="en-US" sz="500" dirty="0"/>
          </a:p>
        </p:txBody>
      </p:sp>
      <p:pic>
        <p:nvPicPr>
          <p:cNvPr id="4" name="Image 0" descr="preencoded.png">    </p:cNvPr>
          <p:cNvPicPr>
            <a:picLocks noChangeAspect="1"/>
          </p:cNvPicPr>
          <p:nvPr/>
        </p:nvPicPr>
        <p:blipFill>
          <a:blip r:embed="rId1"/>
          <a:stretch>
            <a:fillRect/>
          </a:stretch>
        </p:blipFill>
        <p:spPr>
          <a:xfrm>
            <a:off x="523577" y="772046"/>
            <a:ext cx="3963591" cy="3963591"/>
          </a:xfrm>
          <a:prstGeom prst="rect">
            <a:avLst/>
          </a:prstGeom>
        </p:spPr>
      </p:pic>
      <p:sp>
        <p:nvSpPr>
          <p:cNvPr id="5" name="Text 2"/>
          <p:cNvSpPr/>
          <p:nvPr/>
        </p:nvSpPr>
        <p:spPr>
          <a:xfrm>
            <a:off x="4661595" y="763712"/>
            <a:ext cx="3963591" cy="781199"/>
          </a:xfrm>
          <a:prstGeom prst="rect">
            <a:avLst/>
          </a:prstGeom>
          <a:noFill/>
          <a:ln/>
        </p:spPr>
        <p:txBody>
          <a:bodyPr wrap="square" lIns="0" tIns="0" rIns="0" bIns="0" rtlCol="0" anchor="t">
            <a:normAutofit/>
          </a:bodyPr>
          <a:lstStyle/>
          <a:p>
            <a:pPr algn="l" indent="0" marL="0">
              <a:lnSpc>
                <a:spcPct val="102000"/>
              </a:lnSpc>
              <a:spcAft>
                <a:spcPts val="250"/>
              </a:spcAft>
              <a:buNone/>
            </a:pPr>
            <a:r>
              <a:rPr lang="en-US" sz="500" dirty="0">
                <a:solidFill>
                  <a:srgbClr val="272525"/>
                </a:solidFill>
                <a:latin typeface="Source Sans 3" pitchFamily="34" charset="0"/>
                <a:ea typeface="Source Sans 3" pitchFamily="34" charset="-122"/>
                <a:cs typeface="Source Sans 3" pitchFamily="34" charset="-120"/>
              </a:rPr>
              <a:t>Voter turnout in India is remarkably high, particularly in rural areas, reflecting a strong and active popular engagement with the democratic process. Citizens view elections as a critical opportunity to voice their concerns and choose their representatives.</a:t>
            </a:r>
            <a:endParaRPr lang="en-US" sz="500" dirty="0"/>
          </a:p>
          <a:p>
            <a:pPr algn="l" indent="0" marL="0">
              <a:lnSpc>
                <a:spcPct val="102000"/>
              </a:lnSpc>
              <a:spcAft>
                <a:spcPts val="250"/>
              </a:spcAft>
              <a:buNone/>
            </a:pPr>
            <a:r>
              <a:rPr lang="en-US" sz="500" dirty="0">
                <a:solidFill>
                  <a:srgbClr val="272525"/>
                </a:solidFill>
                <a:latin typeface="Source Sans 3" pitchFamily="34" charset="0"/>
                <a:ea typeface="Source Sans 3" pitchFamily="34" charset="-122"/>
                <a:cs typeface="Source Sans 3" pitchFamily="34" charset="-120"/>
              </a:rPr>
              <a:t>Political parties play a significant role in encouraging this participation. They do so through extensive membership drives, large-scale public rallies, and dedicated grassroots outreach programmes, connecting directly with communities.</a:t>
            </a:r>
            <a:endParaRPr lang="en-US" sz="500" dirty="0"/>
          </a:p>
          <a:p>
            <a:pPr algn="l" indent="0" marL="0">
              <a:lnSpc>
                <a:spcPct val="102000"/>
              </a:lnSpc>
              <a:buNone/>
            </a:pPr>
            <a:r>
              <a:rPr lang="en-US" sz="500" dirty="0">
                <a:solidFill>
                  <a:srgbClr val="272525"/>
                </a:solidFill>
                <a:latin typeface="Source Sans 3" pitchFamily="34" charset="0"/>
                <a:ea typeface="Source Sans 3" pitchFamily="34" charset="-122"/>
                <a:cs typeface="Source Sans 3" pitchFamily="34" charset="-120"/>
              </a:rPr>
              <a:t>However, a persistent challenge remains the </a:t>
            </a:r>
            <a:pPr algn="l" indent="0" marL="0">
              <a:lnSpc>
                <a:spcPct val="102000"/>
              </a:lnSpc>
              <a:buNone/>
            </a:pPr>
            <a:r>
              <a:rPr lang="en-US" sz="500" dirty="0">
                <a:solidFill>
                  <a:srgbClr val="BE49DF"/>
                </a:solidFill>
                <a:latin typeface="Source Sans 3" pitchFamily="34" charset="0"/>
                <a:ea typeface="Source Sans 3" pitchFamily="34" charset="-122"/>
                <a:cs typeface="Source Sans 3" pitchFamily="34" charset="-120"/>
              </a:rPr>
              <a:t>weakness in internal party democracy</a:t>
            </a:r>
            <a:pPr algn="l" indent="0" marL="0">
              <a:lnSpc>
                <a:spcPct val="102000"/>
              </a:lnSpc>
              <a:spcAft>
                <a:spcPts val="250"/>
              </a:spcAft>
              <a:buNone/>
            </a:pPr>
            <a:r>
              <a:rPr lang="en-US" sz="500" dirty="0">
                <a:solidFill>
                  <a:srgbClr val="272525"/>
                </a:solidFill>
                <a:latin typeface="Source Sans 3" pitchFamily="34" charset="0"/>
                <a:ea typeface="Source Sans 3" pitchFamily="34" charset="-122"/>
                <a:cs typeface="Source Sans 3" pitchFamily="34" charset="-120"/>
              </a:rPr>
              <a:t>. This often limits genuine participation and upward mobility within the parties themselves, leading to concerns about leadership selection and decision-making processes.</a:t>
            </a:r>
            <a:endParaRPr lang="en-US" sz="500" dirty="0"/>
          </a:p>
          <a:p>
            <a:pPr algn="l" indent="0" marL="0">
              <a:lnSpc>
                <a:spcPct val="102000"/>
              </a:lnSpc>
              <a:buNone/>
            </a:pPr>
            <a:r>
              <a:rPr lang="en-US" sz="500" dirty="0">
                <a:solidFill>
                  <a:srgbClr val="272525"/>
                </a:solidFill>
                <a:latin typeface="Source Sans 3" pitchFamily="34" charset="0"/>
                <a:ea typeface="Source Sans 3" pitchFamily="34" charset="-122"/>
                <a:cs typeface="Source Sans 3" pitchFamily="34" charset="-120"/>
              </a:rPr>
              <a:t>Strengthening internal democracy is crucial for parties to truly reflect the aspirations of their members and the wider electorate, enhancing their legitimacy and effectiveness.</a:t>
            </a:r>
            <a:endParaRPr lang="en-US" sz="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23577" y="532209"/>
            <a:ext cx="5873800" cy="307925"/>
          </a:xfrm>
          <a:prstGeom prst="rect">
            <a:avLst/>
          </a:prstGeom>
          <a:noFill/>
          <a:ln/>
        </p:spPr>
        <p:txBody>
          <a:bodyPr wrap="none" lIns="0" tIns="0" rIns="0" bIns="0" rtlCol="0" anchor="t"/>
          <a:lstStyle/>
          <a:p>
            <a:pPr algn="l" indent="0" marL="0">
              <a:lnSpc>
                <a:spcPct val="104000"/>
              </a:lnSpc>
              <a:buNone/>
            </a:pPr>
            <a:r>
              <a:rPr lang="en-US" sz="1900" dirty="0">
                <a:solidFill>
                  <a:srgbClr val="000000"/>
                </a:solidFill>
                <a:latin typeface="Source Serif 4 SemiBold" pitchFamily="34" charset="0"/>
                <a:ea typeface="Source Serif 4 SemiBold" pitchFamily="34" charset="-122"/>
                <a:cs typeface="Source Serif 4 SemiBold" pitchFamily="34" charset="-120"/>
              </a:rPr>
              <a:t>National vs. State Parties: Roles and Influence</a:t>
            </a:r>
            <a:endParaRPr lang="en-US" sz="1900" dirty="0"/>
          </a:p>
        </p:txBody>
      </p:sp>
      <p:sp>
        <p:nvSpPr>
          <p:cNvPr id="3" name="Text 1"/>
          <p:cNvSpPr/>
          <p:nvPr/>
        </p:nvSpPr>
        <p:spPr>
          <a:xfrm>
            <a:off x="523577" y="1101923"/>
            <a:ext cx="8096845" cy="418802"/>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India's political landscape is defined by the interplay between national and state-level parties, each wielding distinct influence and focusing on different spheres of governance.</a:t>
            </a:r>
            <a:endParaRPr lang="en-US"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1667991"/>
            <a:ext cx="2611636" cy="2943299"/>
          </a:xfrm>
          <a:prstGeom prst="rect">
            <a:avLst/>
          </a:prstGeom>
        </p:spPr>
      </p:pic>
      <p:sp>
        <p:nvSpPr>
          <p:cNvPr id="5" name="Text 2"/>
          <p:cNvSpPr/>
          <p:nvPr/>
        </p:nvSpPr>
        <p:spPr>
          <a:xfrm>
            <a:off x="725909" y="1813173"/>
            <a:ext cx="1540073" cy="192509"/>
          </a:xfrm>
          <a:prstGeom prst="rect">
            <a:avLst/>
          </a:prstGeom>
          <a:noFill/>
          <a:ln/>
        </p:spPr>
        <p:txBody>
          <a:bodyPr wrap="none" lIns="0" tIns="0" rIns="0" bIns="0" rtlCol="0" anchor="t"/>
          <a:lstStyle/>
          <a:p>
            <a:pPr algn="l" indent="0" marL="0">
              <a:lnSpc>
                <a:spcPct val="104000"/>
              </a:lnSpc>
              <a:buNone/>
            </a:pPr>
            <a:r>
              <a:rPr lang="en-US" sz="1200" dirty="0">
                <a:solidFill>
                  <a:srgbClr val="000000"/>
                </a:solidFill>
                <a:latin typeface="Source Serif 4 SemiBold" pitchFamily="34" charset="0"/>
                <a:ea typeface="Source Serif 4 SemiBold" pitchFamily="34" charset="-122"/>
                <a:cs typeface="Source Serif 4 SemiBold" pitchFamily="34" charset="-120"/>
              </a:rPr>
              <a:t>National Parties</a:t>
            </a:r>
            <a:endParaRPr lang="en-US" sz="1200" dirty="0"/>
          </a:p>
        </p:txBody>
      </p:sp>
      <p:sp>
        <p:nvSpPr>
          <p:cNvPr id="6" name="Text 3"/>
          <p:cNvSpPr/>
          <p:nvPr/>
        </p:nvSpPr>
        <p:spPr>
          <a:xfrm>
            <a:off x="725909" y="2084189"/>
            <a:ext cx="2264122" cy="2381920"/>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Major national parties like the </a:t>
            </a:r>
            <a:pPr algn="l" indent="0" marL="0">
              <a:lnSpc>
                <a:spcPct val="133000"/>
              </a:lnSpc>
              <a:buNone/>
            </a:pPr>
            <a:r>
              <a:rPr lang="en-US" sz="1000" b="1" dirty="0">
                <a:solidFill>
                  <a:srgbClr val="000000"/>
                </a:solidFill>
                <a:latin typeface="Source Sans 3 Bold" pitchFamily="34" charset="0"/>
                <a:ea typeface="Source Sans 3 Bold" pitchFamily="34" charset="-122"/>
                <a:cs typeface="Source Sans 3 Bold" pitchFamily="34" charset="-120"/>
              </a:rPr>
              <a:t>Bharatiya Janata Party (BJP)</a:t>
            </a:r>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 and the </a:t>
            </a:r>
            <a:pPr algn="l" indent="0" marL="0">
              <a:lnSpc>
                <a:spcPct val="133000"/>
              </a:lnSpc>
              <a:buNone/>
            </a:pPr>
            <a:r>
              <a:rPr lang="en-US" sz="1000" b="1" dirty="0">
                <a:solidFill>
                  <a:srgbClr val="000000"/>
                </a:solidFill>
                <a:latin typeface="Source Sans 3 Bold" pitchFamily="34" charset="0"/>
                <a:ea typeface="Source Sans 3 Bold" pitchFamily="34" charset="-122"/>
                <a:cs typeface="Source Sans 3 Bold" pitchFamily="34" charset="-120"/>
              </a:rPr>
              <a:t>Indian National Congress</a:t>
            </a:r>
            <a:pPr algn="l" indent="0" marL="0">
              <a:lnSpc>
                <a:spcPct val="133000"/>
              </a:lnSpc>
              <a:spcAft>
                <a:spcPts val="600"/>
              </a:spcAft>
              <a:buNone/>
            </a:pPr>
            <a:r>
              <a:rPr lang="en-US" sz="1000" dirty="0">
                <a:solidFill>
                  <a:srgbClr val="000000"/>
                </a:solidFill>
                <a:latin typeface="Source Sans 3" pitchFamily="34" charset="0"/>
                <a:ea typeface="Source Sans 3" pitchFamily="34" charset="-122"/>
                <a:cs typeface="Source Sans 3" pitchFamily="34" charset="-120"/>
              </a:rPr>
              <a:t> boast a pan-India presence. They contest elections across most states and significantly influence policy at the central level, shaping national discourse on economy, foreign policy, and security.</a:t>
            </a:r>
            <a:endParaRPr lang="en-US" sz="1000" dirty="0"/>
          </a:p>
          <a:p>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Their platforms generally address broad national concerns, aiming for uniform application of policies across the country.</a:t>
            </a:r>
            <a:endParaRPr lang="en-US" sz="10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6108" y="1667991"/>
            <a:ext cx="2611710" cy="2943299"/>
          </a:xfrm>
          <a:prstGeom prst="rect">
            <a:avLst/>
          </a:prstGeom>
        </p:spPr>
      </p:pic>
      <p:sp>
        <p:nvSpPr>
          <p:cNvPr id="8" name="Text 4"/>
          <p:cNvSpPr/>
          <p:nvPr/>
        </p:nvSpPr>
        <p:spPr>
          <a:xfrm>
            <a:off x="3468439" y="1813173"/>
            <a:ext cx="1540073" cy="192509"/>
          </a:xfrm>
          <a:prstGeom prst="rect">
            <a:avLst/>
          </a:prstGeom>
          <a:noFill/>
          <a:ln/>
        </p:spPr>
        <p:txBody>
          <a:bodyPr wrap="none" lIns="0" tIns="0" rIns="0" bIns="0" rtlCol="0" anchor="t"/>
          <a:lstStyle/>
          <a:p>
            <a:pPr algn="l" indent="0" marL="0">
              <a:lnSpc>
                <a:spcPct val="104000"/>
              </a:lnSpc>
              <a:buNone/>
            </a:pPr>
            <a:r>
              <a:rPr lang="en-US" sz="1200" dirty="0">
                <a:solidFill>
                  <a:srgbClr val="000000"/>
                </a:solidFill>
                <a:latin typeface="Source Serif 4 SemiBold" pitchFamily="34" charset="0"/>
                <a:ea typeface="Source Serif 4 SemiBold" pitchFamily="34" charset="-122"/>
                <a:cs typeface="Source Serif 4 SemiBold" pitchFamily="34" charset="-120"/>
              </a:rPr>
              <a:t>State Parties</a:t>
            </a:r>
            <a:endParaRPr lang="en-US" sz="1200" dirty="0"/>
          </a:p>
        </p:txBody>
      </p:sp>
      <p:sp>
        <p:nvSpPr>
          <p:cNvPr id="9" name="Text 5"/>
          <p:cNvSpPr/>
          <p:nvPr/>
        </p:nvSpPr>
        <p:spPr>
          <a:xfrm>
            <a:off x="3468439" y="2084189"/>
            <a:ext cx="2264197" cy="2381920"/>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State parties, such as the </a:t>
            </a:r>
            <a:pPr algn="l" indent="0" marL="0">
              <a:lnSpc>
                <a:spcPct val="133000"/>
              </a:lnSpc>
              <a:buNone/>
            </a:pPr>
            <a:r>
              <a:rPr lang="en-US" sz="1000" b="1" dirty="0">
                <a:solidFill>
                  <a:srgbClr val="000000"/>
                </a:solidFill>
                <a:latin typeface="Source Sans 3 Bold" pitchFamily="34" charset="0"/>
                <a:ea typeface="Source Sans 3 Bold" pitchFamily="34" charset="-122"/>
                <a:cs typeface="Source Sans 3 Bold" pitchFamily="34" charset="-120"/>
              </a:rPr>
              <a:t>Dravida Munnetra Kazhagam (DMK)</a:t>
            </a:r>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 in Tamil Nadu or the </a:t>
            </a:r>
            <a:pPr algn="l" indent="0" marL="0">
              <a:lnSpc>
                <a:spcPct val="133000"/>
              </a:lnSpc>
              <a:buNone/>
            </a:pPr>
            <a:r>
              <a:rPr lang="en-US" sz="1000" b="1" dirty="0">
                <a:solidFill>
                  <a:srgbClr val="000000"/>
                </a:solidFill>
                <a:latin typeface="Source Sans 3 Bold" pitchFamily="34" charset="0"/>
                <a:ea typeface="Source Sans 3 Bold" pitchFamily="34" charset="-122"/>
                <a:cs typeface="Source Sans 3 Bold" pitchFamily="34" charset="-120"/>
              </a:rPr>
              <a:t>Aam Aadmi Party (AAP)</a:t>
            </a:r>
            <a:pPr algn="l" indent="0" marL="0">
              <a:lnSpc>
                <a:spcPct val="133000"/>
              </a:lnSpc>
              <a:spcAft>
                <a:spcPts val="600"/>
              </a:spcAft>
              <a:buNone/>
            </a:pPr>
            <a:r>
              <a:rPr lang="en-US" sz="1000" dirty="0">
                <a:solidFill>
                  <a:srgbClr val="000000"/>
                </a:solidFill>
                <a:latin typeface="Source Sans 3" pitchFamily="34" charset="0"/>
                <a:ea typeface="Source Sans 3" pitchFamily="34" charset="-122"/>
                <a:cs typeface="Source Sans 3" pitchFamily="34" charset="-120"/>
              </a:rPr>
              <a:t> in Delhi and Punjab, primarily focus on regional issues. They often champion local identities, cultural nuances, and specific interests pertinent to their states.</a:t>
            </a:r>
            <a:endParaRPr lang="en-US" sz="1000" dirty="0"/>
          </a:p>
          <a:p>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These parties play a crucial role in bringing regional aspirations to the national stage and advocating for decentralisation of power.</a:t>
            </a:r>
            <a:endParaRPr lang="en-US" sz="10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08712" y="1667991"/>
            <a:ext cx="2611710" cy="2943299"/>
          </a:xfrm>
          <a:prstGeom prst="rect">
            <a:avLst/>
          </a:prstGeom>
        </p:spPr>
      </p:pic>
      <p:sp>
        <p:nvSpPr>
          <p:cNvPr id="11" name="Text 6"/>
          <p:cNvSpPr/>
          <p:nvPr/>
        </p:nvSpPr>
        <p:spPr>
          <a:xfrm>
            <a:off x="6211044" y="1813173"/>
            <a:ext cx="1602358" cy="192509"/>
          </a:xfrm>
          <a:prstGeom prst="rect">
            <a:avLst/>
          </a:prstGeom>
          <a:noFill/>
          <a:ln/>
        </p:spPr>
        <p:txBody>
          <a:bodyPr wrap="none" lIns="0" tIns="0" rIns="0" bIns="0" rtlCol="0" anchor="t"/>
          <a:lstStyle/>
          <a:p>
            <a:pPr algn="l" indent="0" marL="0">
              <a:lnSpc>
                <a:spcPct val="104000"/>
              </a:lnSpc>
              <a:buNone/>
            </a:pPr>
            <a:r>
              <a:rPr lang="en-US" sz="1200" dirty="0">
                <a:solidFill>
                  <a:srgbClr val="000000"/>
                </a:solidFill>
                <a:latin typeface="Source Serif 4 SemiBold" pitchFamily="34" charset="0"/>
                <a:ea typeface="Source Serif 4 SemiBold" pitchFamily="34" charset="-122"/>
                <a:cs typeface="Source Serif 4 SemiBold" pitchFamily="34" charset="-120"/>
              </a:rPr>
              <a:t>Growing Significance</a:t>
            </a:r>
            <a:endParaRPr lang="en-US" sz="1200" dirty="0"/>
          </a:p>
        </p:txBody>
      </p:sp>
      <p:sp>
        <p:nvSpPr>
          <p:cNvPr id="12" name="Text 7"/>
          <p:cNvSpPr/>
          <p:nvPr/>
        </p:nvSpPr>
        <p:spPr>
          <a:xfrm>
            <a:off x="6211044" y="2084189"/>
            <a:ext cx="2264197" cy="2381920"/>
          </a:xfrm>
          <a:prstGeom prst="rect">
            <a:avLst/>
          </a:prstGeom>
          <a:noFill/>
          <a:ln/>
        </p:spPr>
        <p:txBody>
          <a:bodyPr wrap="square" lIns="0" tIns="0" rIns="0" bIns="0" rtlCol="0" anchor="t">
            <a:normAutofit/>
          </a:bodyPr>
          <a:lstStyle/>
          <a:p>
            <a:pPr algn="l" indent="0" marL="0">
              <a:lnSpc>
                <a:spcPct val="133000"/>
              </a:lnSpc>
              <a:spcAft>
                <a:spcPts val="600"/>
              </a:spcAft>
              <a:buNone/>
            </a:pPr>
            <a:r>
              <a:rPr lang="en-US" sz="1000" dirty="0">
                <a:solidFill>
                  <a:srgbClr val="000000"/>
                </a:solidFill>
                <a:latin typeface="Source Sans 3" pitchFamily="34" charset="0"/>
                <a:ea typeface="Source Sans 3" pitchFamily="34" charset="-122"/>
                <a:cs typeface="Source Sans 3" pitchFamily="34" charset="-120"/>
              </a:rPr>
              <a:t>Regional parties have steadily grown in importance, often becoming indispensable in forming coalition governments at the Centre. Their significant presence in state assemblies means they drive policy innovation and implementation at the grassroots level, reflecting local priorities more closely.</a:t>
            </a:r>
            <a:endParaRPr lang="en-US" sz="1000" dirty="0"/>
          </a:p>
          <a:p>
            <a:pPr algn="l" indent="0" marL="0">
              <a:lnSpc>
                <a:spcPct val="133000"/>
              </a:lnSpc>
              <a:buNone/>
            </a:pPr>
            <a:r>
              <a:rPr lang="en-US" sz="1000" dirty="0">
                <a:solidFill>
                  <a:srgbClr val="000000"/>
                </a:solidFill>
                <a:latin typeface="Source Sans 3" pitchFamily="34" charset="0"/>
                <a:ea typeface="Source Sans 3" pitchFamily="34" charset="-122"/>
                <a:cs typeface="Source Sans 3" pitchFamily="34" charset="-120"/>
              </a:rPr>
              <a:t>This dynamic interaction ensures a nuanced and diverse policy-making environment across India.</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23577" y="554906"/>
            <a:ext cx="5525170" cy="307925"/>
          </a:xfrm>
          <a:prstGeom prst="rect">
            <a:avLst/>
          </a:prstGeom>
          <a:noFill/>
          <a:ln/>
        </p:spPr>
        <p:txBody>
          <a:bodyPr wrap="none" lIns="0" tIns="0" rIns="0" bIns="0" rtlCol="0" anchor="t"/>
          <a:lstStyle/>
          <a:p>
            <a:pPr algn="l" indent="0" marL="0">
              <a:lnSpc>
                <a:spcPct val="104000"/>
              </a:lnSpc>
              <a:buNone/>
            </a:pPr>
            <a:r>
              <a:rPr lang="en-US" sz="1900" dirty="0">
                <a:solidFill>
                  <a:srgbClr val="000000"/>
                </a:solidFill>
                <a:latin typeface="Source Serif 4 SemiBold" pitchFamily="34" charset="0"/>
                <a:ea typeface="Source Serif 4 SemiBold" pitchFamily="34" charset="-122"/>
                <a:cs typeface="Source Serif 4 SemiBold" pitchFamily="34" charset="-120"/>
              </a:rPr>
              <a:t>Challenges Facing Political Parties in India</a:t>
            </a:r>
            <a:endParaRPr lang="en-US" sz="1900" dirty="0"/>
          </a:p>
        </p:txBody>
      </p:sp>
      <p:sp>
        <p:nvSpPr>
          <p:cNvPr id="3" name="Text 1"/>
          <p:cNvSpPr/>
          <p:nvPr/>
        </p:nvSpPr>
        <p:spPr>
          <a:xfrm>
            <a:off x="523577" y="1124620"/>
            <a:ext cx="8096845" cy="418802"/>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Despite their foundational role, political parties in India grapple with several significant challenges that impede their effectiveness and democratic health.</a:t>
            </a:r>
            <a:endParaRPr lang="en-US"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72691" y="1694780"/>
            <a:ext cx="196304" cy="196304"/>
          </a:xfrm>
          <a:prstGeom prst="rect">
            <a:avLst/>
          </a:prstGeom>
        </p:spPr>
      </p:pic>
      <p:sp>
        <p:nvSpPr>
          <p:cNvPr id="5" name="Text 2"/>
          <p:cNvSpPr/>
          <p:nvPr/>
        </p:nvSpPr>
        <p:spPr>
          <a:xfrm>
            <a:off x="949003" y="1690688"/>
            <a:ext cx="1943174"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Electoral Funding Opacity</a:t>
            </a:r>
            <a:endParaRPr lang="en-US" sz="1200" dirty="0"/>
          </a:p>
        </p:txBody>
      </p:sp>
      <p:sp>
        <p:nvSpPr>
          <p:cNvPr id="6" name="Text 3"/>
          <p:cNvSpPr/>
          <p:nvPr/>
        </p:nvSpPr>
        <p:spPr>
          <a:xfrm>
            <a:off x="949003" y="1961704"/>
            <a:ext cx="3541142" cy="1047006"/>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The controversial Electoral Bonds scheme, though recently struck down, highlighted deep concerns about transparency in political funding. Anonymous donations have historically created avenues for undue influence from corporations and wealthy individuals, compromising accountability.</a:t>
            </a:r>
            <a:endParaRPr lang="en-US" sz="10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02894" y="1694780"/>
            <a:ext cx="196304" cy="196304"/>
          </a:xfrm>
          <a:prstGeom prst="rect">
            <a:avLst/>
          </a:prstGeom>
        </p:spPr>
      </p:pic>
      <p:sp>
        <p:nvSpPr>
          <p:cNvPr id="8" name="Text 4"/>
          <p:cNvSpPr/>
          <p:nvPr/>
        </p:nvSpPr>
        <p:spPr>
          <a:xfrm>
            <a:off x="5079206" y="1690688"/>
            <a:ext cx="1936403"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Factionalism &amp; Defections</a:t>
            </a:r>
            <a:endParaRPr lang="en-US" sz="1200" dirty="0"/>
          </a:p>
        </p:txBody>
      </p:sp>
      <p:sp>
        <p:nvSpPr>
          <p:cNvPr id="9" name="Text 5"/>
          <p:cNvSpPr/>
          <p:nvPr/>
        </p:nvSpPr>
        <p:spPr>
          <a:xfrm>
            <a:off x="5079206" y="1961704"/>
            <a:ext cx="3541216" cy="837605"/>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Internal factionalism and frequent defections of elected representatives between parties weaken party discipline and undermine governance stability. This often leads to political instability and horse-trading, eroding public trust.</a:t>
            </a:r>
            <a:endParaRPr lang="en-US" sz="10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2691" y="3274591"/>
            <a:ext cx="196304" cy="196304"/>
          </a:xfrm>
          <a:prstGeom prst="rect">
            <a:avLst/>
          </a:prstGeom>
        </p:spPr>
      </p:pic>
      <p:sp>
        <p:nvSpPr>
          <p:cNvPr id="11" name="Text 6"/>
          <p:cNvSpPr/>
          <p:nvPr/>
        </p:nvSpPr>
        <p:spPr>
          <a:xfrm>
            <a:off x="949003" y="3270498"/>
            <a:ext cx="2006798"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Populism &amp; Short-Termism</a:t>
            </a:r>
            <a:endParaRPr lang="en-US" sz="1200" dirty="0"/>
          </a:p>
        </p:txBody>
      </p:sp>
      <p:sp>
        <p:nvSpPr>
          <p:cNvPr id="12" name="Text 7"/>
          <p:cNvSpPr/>
          <p:nvPr/>
        </p:nvSpPr>
        <p:spPr>
          <a:xfrm>
            <a:off x="949003" y="3541514"/>
            <a:ext cx="3541142" cy="837605"/>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A prevalent tendency towards populism and short-term electoral gains often overshadows the necessity for comprehensive, long-term policy planning. This can result in policies that offer immediate gratification but lack sustainable impact.</a:t>
            </a:r>
            <a:endParaRPr lang="en-US" sz="100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02894" y="3274591"/>
            <a:ext cx="196304" cy="196304"/>
          </a:xfrm>
          <a:prstGeom prst="rect">
            <a:avLst/>
          </a:prstGeom>
        </p:spPr>
      </p:pic>
      <p:sp>
        <p:nvSpPr>
          <p:cNvPr id="14" name="Text 8"/>
          <p:cNvSpPr/>
          <p:nvPr/>
        </p:nvSpPr>
        <p:spPr>
          <a:xfrm>
            <a:off x="5079206" y="3270498"/>
            <a:ext cx="2276996"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Decline in Internal Democracy</a:t>
            </a:r>
            <a:endParaRPr lang="en-US" sz="1200" dirty="0"/>
          </a:p>
        </p:txBody>
      </p:sp>
      <p:sp>
        <p:nvSpPr>
          <p:cNvPr id="15" name="Text 9"/>
          <p:cNvSpPr/>
          <p:nvPr/>
        </p:nvSpPr>
        <p:spPr>
          <a:xfrm>
            <a:off x="5079206" y="3541514"/>
            <a:ext cx="3541216" cy="1047006"/>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There has been a noticeable decline in internal democracy and accountability within many parties. This manifests as a lack of regular organisational elections, concentration of power in a few hands, and dynastic succession, stifling fresh leadership and genuine dissent.</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23577" y="373782"/>
            <a:ext cx="5071318" cy="303237"/>
          </a:xfrm>
          <a:prstGeom prst="rect">
            <a:avLst/>
          </a:prstGeom>
          <a:noFill/>
          <a:ln/>
        </p:spPr>
        <p:txBody>
          <a:bodyPr wrap="none" lIns="0" tIns="0" rIns="0" bIns="0" rtlCol="0" anchor="t"/>
          <a:lstStyle/>
          <a:p>
            <a:pPr algn="l" indent="0" marL="0">
              <a:lnSpc>
                <a:spcPct val="104000"/>
              </a:lnSpc>
              <a:buNone/>
            </a:pPr>
            <a:r>
              <a:rPr lang="en-US" sz="1900" dirty="0">
                <a:solidFill>
                  <a:srgbClr val="000000"/>
                </a:solidFill>
                <a:latin typeface="Source Serif 4 SemiBold" pitchFamily="34" charset="0"/>
                <a:ea typeface="Source Serif 4 SemiBold" pitchFamily="34" charset="-122"/>
                <a:cs typeface="Source Serif 4 SemiBold" pitchFamily="34" charset="-120"/>
              </a:rPr>
              <a:t>How Can Political Parties Be Reformed?</a:t>
            </a:r>
            <a:endParaRPr lang="en-US" sz="1900" dirty="0"/>
          </a:p>
        </p:txBody>
      </p:sp>
      <p:sp>
        <p:nvSpPr>
          <p:cNvPr id="3" name="Text 1"/>
          <p:cNvSpPr/>
          <p:nvPr/>
        </p:nvSpPr>
        <p:spPr>
          <a:xfrm>
            <a:off x="523577" y="930697"/>
            <a:ext cx="8096845" cy="409129"/>
          </a:xfrm>
          <a:prstGeom prst="rect">
            <a:avLst/>
          </a:prstGeom>
          <a:noFill/>
          <a:ln/>
        </p:spPr>
        <p:txBody>
          <a:bodyPr wrap="square" lIns="0" tIns="0" rIns="0" bIns="0" rtlCol="0" anchor="t">
            <a:normAutofit/>
          </a:bodyPr>
          <a:lstStyle/>
          <a:p>
            <a:pPr algn="l" indent="0" marL="0">
              <a:lnSpc>
                <a:spcPct val="132000"/>
              </a:lnSpc>
              <a:buNone/>
            </a:pPr>
            <a:r>
              <a:rPr lang="en-US" sz="1000" dirty="0">
                <a:solidFill>
                  <a:srgbClr val="000000"/>
                </a:solidFill>
                <a:latin typeface="Source Sans 3" pitchFamily="34" charset="0"/>
                <a:ea typeface="Source Sans 3" pitchFamily="34" charset="-122"/>
                <a:cs typeface="Source Sans 3" pitchFamily="34" charset="-120"/>
              </a:rPr>
              <a:t>For India's democracy to thrive, comprehensive reforms within political parties are essential. These measures aim to enhance transparency, accountability, and internal democracy.</a:t>
            </a:r>
            <a:endParaRPr lang="en-US" sz="1000" dirty="0"/>
          </a:p>
        </p:txBody>
      </p:sp>
      <p:sp>
        <p:nvSpPr>
          <p:cNvPr id="4" name="Text 2"/>
          <p:cNvSpPr/>
          <p:nvPr/>
        </p:nvSpPr>
        <p:spPr>
          <a:xfrm>
            <a:off x="523577" y="1482477"/>
            <a:ext cx="257696" cy="161032"/>
          </a:xfrm>
          <a:prstGeom prst="rect">
            <a:avLst/>
          </a:prstGeom>
          <a:noFill/>
          <a:ln/>
        </p:spPr>
        <p:txBody>
          <a:bodyPr wrap="none" lIns="0" tIns="0" rIns="0" bIns="0" rtlCol="0" anchor="ctr"/>
          <a:lstStyle/>
          <a:p>
            <a:pPr algn="l" indent="0" marL="0">
              <a:lnSpc>
                <a:spcPct val="100000"/>
              </a:lnSpc>
              <a:buNone/>
            </a:pPr>
            <a:r>
              <a:rPr lang="en-US" sz="1000" dirty="0">
                <a:solidFill>
                  <a:srgbClr val="000000"/>
                </a:solidFill>
                <a:latin typeface="Source Serif 4 Light" pitchFamily="34" charset="0"/>
                <a:ea typeface="Source Serif 4 Light" pitchFamily="34" charset="-122"/>
                <a:cs typeface="Source Serif 4 Light" pitchFamily="34" charset="-120"/>
              </a:rPr>
              <a:t>01</a:t>
            </a:r>
            <a:endParaRPr lang="en-US" sz="1000" dirty="0"/>
          </a:p>
        </p:txBody>
      </p:sp>
      <p:sp>
        <p:nvSpPr>
          <p:cNvPr id="5" name="Shape 3"/>
          <p:cNvSpPr/>
          <p:nvPr/>
        </p:nvSpPr>
        <p:spPr>
          <a:xfrm>
            <a:off x="523577" y="1687116"/>
            <a:ext cx="2614389" cy="14288"/>
          </a:xfrm>
          <a:prstGeom prst="rect">
            <a:avLst/>
          </a:prstGeom>
          <a:solidFill>
            <a:srgbClr val="BE49DF"/>
          </a:solidFill>
          <a:ln/>
        </p:spPr>
      </p:sp>
      <p:sp>
        <p:nvSpPr>
          <p:cNvPr id="6" name="Text 4"/>
          <p:cNvSpPr/>
          <p:nvPr/>
        </p:nvSpPr>
        <p:spPr>
          <a:xfrm>
            <a:off x="523577" y="1780059"/>
            <a:ext cx="2151757" cy="189458"/>
          </a:xfrm>
          <a:prstGeom prst="rect">
            <a:avLst/>
          </a:prstGeom>
          <a:noFill/>
          <a:ln/>
        </p:spPr>
        <p:txBody>
          <a:bodyPr wrap="none" lIns="0" tIns="0" rIns="0" bIns="0" rtlCol="0" anchor="t"/>
          <a:lstStyle/>
          <a:p>
            <a:pPr algn="l" indent="0" marL="0">
              <a:lnSpc>
                <a:spcPct val="104000"/>
              </a:lnSpc>
              <a:buNone/>
            </a:pPr>
            <a:r>
              <a:rPr lang="en-US" sz="1150" dirty="0">
                <a:solidFill>
                  <a:srgbClr val="000000"/>
                </a:solidFill>
                <a:latin typeface="Source Serif 4 SemiBold" pitchFamily="34" charset="0"/>
                <a:ea typeface="Source Serif 4 SemiBold" pitchFamily="34" charset="-122"/>
                <a:cs typeface="Source Serif 4 SemiBold" pitchFamily="34" charset="-120"/>
              </a:rPr>
              <a:t>Mandatory Internal Elections</a:t>
            </a:r>
            <a:endParaRPr lang="en-US" sz="1150" dirty="0"/>
          </a:p>
        </p:txBody>
      </p:sp>
      <p:sp>
        <p:nvSpPr>
          <p:cNvPr id="7" name="Text 5"/>
          <p:cNvSpPr/>
          <p:nvPr/>
        </p:nvSpPr>
        <p:spPr>
          <a:xfrm>
            <a:off x="523577" y="2045568"/>
            <a:ext cx="2614389" cy="1022821"/>
          </a:xfrm>
          <a:prstGeom prst="rect">
            <a:avLst/>
          </a:prstGeom>
          <a:noFill/>
          <a:ln/>
        </p:spPr>
        <p:txBody>
          <a:bodyPr wrap="square" lIns="0" tIns="0" rIns="0" bIns="0" rtlCol="0" anchor="t">
            <a:normAutofit/>
          </a:bodyPr>
          <a:lstStyle/>
          <a:p>
            <a:pPr algn="l" indent="0" marL="0">
              <a:lnSpc>
                <a:spcPct val="132000"/>
              </a:lnSpc>
              <a:buNone/>
            </a:pPr>
            <a:r>
              <a:rPr lang="en-US" sz="1000" dirty="0">
                <a:solidFill>
                  <a:srgbClr val="000000"/>
                </a:solidFill>
                <a:latin typeface="Source Sans 3" pitchFamily="34" charset="0"/>
                <a:ea typeface="Source Sans 3" pitchFamily="34" charset="-122"/>
                <a:cs typeface="Source Sans 3" pitchFamily="34" charset="-120"/>
              </a:rPr>
              <a:t>Legislation should enforce mandatory, regular, and transparent internal elections for all party positions, strengthening inner-party democracy and ensuring that leadership is chosen through democratic means, not just nomination.</a:t>
            </a:r>
            <a:endParaRPr lang="en-US" sz="1000" dirty="0"/>
          </a:p>
        </p:txBody>
      </p:sp>
      <p:sp>
        <p:nvSpPr>
          <p:cNvPr id="8" name="Text 6"/>
          <p:cNvSpPr/>
          <p:nvPr/>
        </p:nvSpPr>
        <p:spPr>
          <a:xfrm>
            <a:off x="3264768" y="1482477"/>
            <a:ext cx="257696" cy="161032"/>
          </a:xfrm>
          <a:prstGeom prst="rect">
            <a:avLst/>
          </a:prstGeom>
          <a:noFill/>
          <a:ln/>
        </p:spPr>
        <p:txBody>
          <a:bodyPr wrap="none" lIns="0" tIns="0" rIns="0" bIns="0" rtlCol="0" anchor="ctr"/>
          <a:lstStyle/>
          <a:p>
            <a:pPr algn="l" indent="0" marL="0">
              <a:lnSpc>
                <a:spcPct val="100000"/>
              </a:lnSpc>
              <a:buNone/>
            </a:pPr>
            <a:r>
              <a:rPr lang="en-US" sz="1000" dirty="0">
                <a:solidFill>
                  <a:srgbClr val="000000"/>
                </a:solidFill>
                <a:latin typeface="Source Serif 4 Light" pitchFamily="34" charset="0"/>
                <a:ea typeface="Source Serif 4 Light" pitchFamily="34" charset="-122"/>
                <a:cs typeface="Source Serif 4 Light" pitchFamily="34" charset="-120"/>
              </a:rPr>
              <a:t>02</a:t>
            </a:r>
            <a:endParaRPr lang="en-US" sz="1000" dirty="0"/>
          </a:p>
        </p:txBody>
      </p:sp>
      <p:sp>
        <p:nvSpPr>
          <p:cNvPr id="9" name="Shape 7"/>
          <p:cNvSpPr/>
          <p:nvPr/>
        </p:nvSpPr>
        <p:spPr>
          <a:xfrm>
            <a:off x="3264768" y="1687116"/>
            <a:ext cx="2614389" cy="14288"/>
          </a:xfrm>
          <a:prstGeom prst="rect">
            <a:avLst/>
          </a:prstGeom>
          <a:solidFill>
            <a:srgbClr val="BE49DF"/>
          </a:solidFill>
          <a:ln/>
        </p:spPr>
      </p:sp>
      <p:sp>
        <p:nvSpPr>
          <p:cNvPr id="10" name="Text 8"/>
          <p:cNvSpPr/>
          <p:nvPr/>
        </p:nvSpPr>
        <p:spPr>
          <a:xfrm>
            <a:off x="3264768" y="1780059"/>
            <a:ext cx="1666949" cy="189458"/>
          </a:xfrm>
          <a:prstGeom prst="rect">
            <a:avLst/>
          </a:prstGeom>
          <a:noFill/>
          <a:ln/>
        </p:spPr>
        <p:txBody>
          <a:bodyPr wrap="none" lIns="0" tIns="0" rIns="0" bIns="0" rtlCol="0" anchor="t"/>
          <a:lstStyle/>
          <a:p>
            <a:pPr algn="l" indent="0" marL="0">
              <a:lnSpc>
                <a:spcPct val="104000"/>
              </a:lnSpc>
              <a:buNone/>
            </a:pPr>
            <a:r>
              <a:rPr lang="en-US" sz="1150" dirty="0">
                <a:solidFill>
                  <a:srgbClr val="000000"/>
                </a:solidFill>
                <a:latin typeface="Source Serif 4 SemiBold" pitchFamily="34" charset="0"/>
                <a:ea typeface="Source Serif 4 SemiBold" pitchFamily="34" charset="-122"/>
                <a:cs typeface="Source Serif 4 SemiBold" pitchFamily="34" charset="-120"/>
              </a:rPr>
              <a:t>Funding Transparency</a:t>
            </a:r>
            <a:endParaRPr lang="en-US" sz="1150" dirty="0"/>
          </a:p>
        </p:txBody>
      </p:sp>
      <p:sp>
        <p:nvSpPr>
          <p:cNvPr id="11" name="Text 9"/>
          <p:cNvSpPr/>
          <p:nvPr/>
        </p:nvSpPr>
        <p:spPr>
          <a:xfrm>
            <a:off x="3264768" y="2045568"/>
            <a:ext cx="2614389" cy="1022821"/>
          </a:xfrm>
          <a:prstGeom prst="rect">
            <a:avLst/>
          </a:prstGeom>
          <a:noFill/>
          <a:ln/>
        </p:spPr>
        <p:txBody>
          <a:bodyPr wrap="square" lIns="0" tIns="0" rIns="0" bIns="0" rtlCol="0" anchor="t">
            <a:normAutofit/>
          </a:bodyPr>
          <a:lstStyle/>
          <a:p>
            <a:pPr algn="l" indent="0" marL="0">
              <a:lnSpc>
                <a:spcPct val="132000"/>
              </a:lnSpc>
              <a:buNone/>
            </a:pPr>
            <a:r>
              <a:rPr lang="en-US" sz="1000" dirty="0">
                <a:solidFill>
                  <a:srgbClr val="000000"/>
                </a:solidFill>
                <a:latin typeface="Source Sans 3" pitchFamily="34" charset="0"/>
                <a:ea typeface="Source Sans 3" pitchFamily="34" charset="-122"/>
                <a:cs typeface="Source Sans 3" pitchFamily="34" charset="-120"/>
              </a:rPr>
              <a:t>Abolishing all forms of anonymous donations and mandating complete transparency in political funding is crucial. All contributions should be publicly declared, fostering greater accountability and reducing corporate influence.</a:t>
            </a:r>
            <a:endParaRPr lang="en-US" sz="1000" dirty="0"/>
          </a:p>
        </p:txBody>
      </p:sp>
      <p:sp>
        <p:nvSpPr>
          <p:cNvPr id="12" name="Text 10"/>
          <p:cNvSpPr/>
          <p:nvPr/>
        </p:nvSpPr>
        <p:spPr>
          <a:xfrm>
            <a:off x="6005959" y="1482477"/>
            <a:ext cx="257696" cy="161032"/>
          </a:xfrm>
          <a:prstGeom prst="rect">
            <a:avLst/>
          </a:prstGeom>
          <a:noFill/>
          <a:ln/>
        </p:spPr>
        <p:txBody>
          <a:bodyPr wrap="none" lIns="0" tIns="0" rIns="0" bIns="0" rtlCol="0" anchor="ctr"/>
          <a:lstStyle/>
          <a:p>
            <a:pPr algn="l" indent="0" marL="0">
              <a:lnSpc>
                <a:spcPct val="100000"/>
              </a:lnSpc>
              <a:buNone/>
            </a:pPr>
            <a:r>
              <a:rPr lang="en-US" sz="1000" dirty="0">
                <a:solidFill>
                  <a:srgbClr val="000000"/>
                </a:solidFill>
                <a:latin typeface="Source Serif 4 Light" pitchFamily="34" charset="0"/>
                <a:ea typeface="Source Serif 4 Light" pitchFamily="34" charset="-122"/>
                <a:cs typeface="Source Serif 4 Light" pitchFamily="34" charset="-120"/>
              </a:rPr>
              <a:t>03</a:t>
            </a:r>
            <a:endParaRPr lang="en-US" sz="1000" dirty="0"/>
          </a:p>
        </p:txBody>
      </p:sp>
      <p:sp>
        <p:nvSpPr>
          <p:cNvPr id="13" name="Shape 11"/>
          <p:cNvSpPr/>
          <p:nvPr/>
        </p:nvSpPr>
        <p:spPr>
          <a:xfrm>
            <a:off x="6005959" y="1687116"/>
            <a:ext cx="2614464" cy="14288"/>
          </a:xfrm>
          <a:prstGeom prst="rect">
            <a:avLst/>
          </a:prstGeom>
          <a:solidFill>
            <a:srgbClr val="BE49DF"/>
          </a:solidFill>
          <a:ln/>
        </p:spPr>
      </p:sp>
      <p:sp>
        <p:nvSpPr>
          <p:cNvPr id="14" name="Text 12"/>
          <p:cNvSpPr/>
          <p:nvPr/>
        </p:nvSpPr>
        <p:spPr>
          <a:xfrm>
            <a:off x="6005959" y="1780059"/>
            <a:ext cx="2292995" cy="189458"/>
          </a:xfrm>
          <a:prstGeom prst="rect">
            <a:avLst/>
          </a:prstGeom>
          <a:noFill/>
          <a:ln/>
        </p:spPr>
        <p:txBody>
          <a:bodyPr wrap="none" lIns="0" tIns="0" rIns="0" bIns="0" rtlCol="0" anchor="t"/>
          <a:lstStyle/>
          <a:p>
            <a:pPr algn="l" indent="0" marL="0">
              <a:lnSpc>
                <a:spcPct val="104000"/>
              </a:lnSpc>
              <a:buNone/>
            </a:pPr>
            <a:r>
              <a:rPr lang="en-US" sz="1150" dirty="0">
                <a:solidFill>
                  <a:srgbClr val="000000"/>
                </a:solidFill>
                <a:latin typeface="Source Serif 4 SemiBold" pitchFamily="34" charset="0"/>
                <a:ea typeface="Source Serif 4 SemiBold" pitchFamily="34" charset="-122"/>
                <a:cs typeface="Source Serif 4 SemiBold" pitchFamily="34" charset="-120"/>
              </a:rPr>
              <a:t>Empower Election Commission</a:t>
            </a:r>
            <a:endParaRPr lang="en-US" sz="1150" dirty="0"/>
          </a:p>
        </p:txBody>
      </p:sp>
      <p:sp>
        <p:nvSpPr>
          <p:cNvPr id="15" name="Text 13"/>
          <p:cNvSpPr/>
          <p:nvPr/>
        </p:nvSpPr>
        <p:spPr>
          <a:xfrm>
            <a:off x="6005959" y="2045568"/>
            <a:ext cx="2614464" cy="1022821"/>
          </a:xfrm>
          <a:prstGeom prst="rect">
            <a:avLst/>
          </a:prstGeom>
          <a:noFill/>
          <a:ln/>
        </p:spPr>
        <p:txBody>
          <a:bodyPr wrap="square" lIns="0" tIns="0" rIns="0" bIns="0" rtlCol="0" anchor="t">
            <a:normAutofit/>
          </a:bodyPr>
          <a:lstStyle/>
          <a:p>
            <a:pPr algn="l" indent="0" marL="0">
              <a:lnSpc>
                <a:spcPct val="132000"/>
              </a:lnSpc>
              <a:buNone/>
            </a:pPr>
            <a:r>
              <a:rPr lang="en-US" sz="1000" dirty="0">
                <a:solidFill>
                  <a:srgbClr val="000000"/>
                </a:solidFill>
                <a:latin typeface="Source Sans 3" pitchFamily="34" charset="0"/>
                <a:ea typeface="Source Sans 3" pitchFamily="34" charset="-122"/>
                <a:cs typeface="Source Sans 3" pitchFamily="34" charset="-120"/>
              </a:rPr>
              <a:t>The Election Commission of India (ECI) must be empowered with greater authority to impartially adjudicate defection and factional disputes, ensuring swift and fair resolutions that uphold democratic principles.</a:t>
            </a:r>
            <a:endParaRPr lang="en-US" sz="1000" dirty="0"/>
          </a:p>
        </p:txBody>
      </p:sp>
      <p:sp>
        <p:nvSpPr>
          <p:cNvPr id="16" name="Text 14"/>
          <p:cNvSpPr/>
          <p:nvPr/>
        </p:nvSpPr>
        <p:spPr>
          <a:xfrm>
            <a:off x="523577" y="3291780"/>
            <a:ext cx="257696" cy="161032"/>
          </a:xfrm>
          <a:prstGeom prst="rect">
            <a:avLst/>
          </a:prstGeom>
          <a:noFill/>
          <a:ln/>
        </p:spPr>
        <p:txBody>
          <a:bodyPr wrap="none" lIns="0" tIns="0" rIns="0" bIns="0" rtlCol="0" anchor="ctr"/>
          <a:lstStyle/>
          <a:p>
            <a:pPr algn="l" indent="0" marL="0">
              <a:lnSpc>
                <a:spcPct val="100000"/>
              </a:lnSpc>
              <a:buNone/>
            </a:pPr>
            <a:r>
              <a:rPr lang="en-US" sz="1000" dirty="0">
                <a:solidFill>
                  <a:srgbClr val="000000"/>
                </a:solidFill>
                <a:latin typeface="Source Serif 4 Light" pitchFamily="34" charset="0"/>
                <a:ea typeface="Source Serif 4 Light" pitchFamily="34" charset="-122"/>
                <a:cs typeface="Source Serif 4 Light" pitchFamily="34" charset="-120"/>
              </a:rPr>
              <a:t>04</a:t>
            </a:r>
            <a:endParaRPr lang="en-US" sz="1000" dirty="0"/>
          </a:p>
        </p:txBody>
      </p:sp>
      <p:sp>
        <p:nvSpPr>
          <p:cNvPr id="17" name="Shape 15"/>
          <p:cNvSpPr/>
          <p:nvPr/>
        </p:nvSpPr>
        <p:spPr>
          <a:xfrm>
            <a:off x="523577" y="3496419"/>
            <a:ext cx="3985022" cy="14288"/>
          </a:xfrm>
          <a:prstGeom prst="rect">
            <a:avLst/>
          </a:prstGeom>
          <a:solidFill>
            <a:srgbClr val="BE49DF"/>
          </a:solidFill>
          <a:ln/>
        </p:spPr>
      </p:sp>
      <p:sp>
        <p:nvSpPr>
          <p:cNvPr id="18" name="Text 16"/>
          <p:cNvSpPr/>
          <p:nvPr/>
        </p:nvSpPr>
        <p:spPr>
          <a:xfrm>
            <a:off x="523577" y="3589362"/>
            <a:ext cx="1516038" cy="189458"/>
          </a:xfrm>
          <a:prstGeom prst="rect">
            <a:avLst/>
          </a:prstGeom>
          <a:noFill/>
          <a:ln/>
        </p:spPr>
        <p:txBody>
          <a:bodyPr wrap="none" lIns="0" tIns="0" rIns="0" bIns="0" rtlCol="0" anchor="t"/>
          <a:lstStyle/>
          <a:p>
            <a:pPr algn="l" indent="0" marL="0">
              <a:lnSpc>
                <a:spcPct val="104000"/>
              </a:lnSpc>
              <a:buNone/>
            </a:pPr>
            <a:r>
              <a:rPr lang="en-US" sz="1150" dirty="0">
                <a:solidFill>
                  <a:srgbClr val="000000"/>
                </a:solidFill>
                <a:latin typeface="Source Serif 4 SemiBold" pitchFamily="34" charset="0"/>
                <a:ea typeface="Source Serif 4 SemiBold" pitchFamily="34" charset="-122"/>
                <a:cs typeface="Source Serif 4 SemiBold" pitchFamily="34" charset="-120"/>
              </a:rPr>
              <a:t>Annual Disclosures</a:t>
            </a:r>
            <a:endParaRPr lang="en-US" sz="1150" dirty="0"/>
          </a:p>
        </p:txBody>
      </p:sp>
      <p:sp>
        <p:nvSpPr>
          <p:cNvPr id="19" name="Text 17"/>
          <p:cNvSpPr/>
          <p:nvPr/>
        </p:nvSpPr>
        <p:spPr>
          <a:xfrm>
            <a:off x="523577" y="3854872"/>
            <a:ext cx="3985022" cy="613693"/>
          </a:xfrm>
          <a:prstGeom prst="rect">
            <a:avLst/>
          </a:prstGeom>
          <a:noFill/>
          <a:ln/>
        </p:spPr>
        <p:txBody>
          <a:bodyPr wrap="square" lIns="0" tIns="0" rIns="0" bIns="0" rtlCol="0" anchor="t">
            <a:normAutofit/>
          </a:bodyPr>
          <a:lstStyle/>
          <a:p>
            <a:pPr algn="l" indent="0" marL="0">
              <a:lnSpc>
                <a:spcPct val="132000"/>
              </a:lnSpc>
              <a:buNone/>
            </a:pPr>
            <a:r>
              <a:rPr lang="en-US" sz="1000" dirty="0">
                <a:solidFill>
                  <a:srgbClr val="000000"/>
                </a:solidFill>
                <a:latin typeface="Source Sans 3" pitchFamily="34" charset="0"/>
                <a:ea typeface="Source Sans 3" pitchFamily="34" charset="-122"/>
                <a:cs typeface="Source Sans 3" pitchFamily="34" charset="-120"/>
              </a:rPr>
              <a:t>Parties should be legally required to provide annual public disclosures of their activities, finances, and organisational structures. This promotes accountability and allows for greater public scrutiny.</a:t>
            </a:r>
            <a:endParaRPr lang="en-US" sz="1000" dirty="0"/>
          </a:p>
        </p:txBody>
      </p:sp>
      <p:sp>
        <p:nvSpPr>
          <p:cNvPr id="20" name="Text 18"/>
          <p:cNvSpPr/>
          <p:nvPr/>
        </p:nvSpPr>
        <p:spPr>
          <a:xfrm>
            <a:off x="4635401" y="3291780"/>
            <a:ext cx="257696" cy="161032"/>
          </a:xfrm>
          <a:prstGeom prst="rect">
            <a:avLst/>
          </a:prstGeom>
          <a:noFill/>
          <a:ln/>
        </p:spPr>
        <p:txBody>
          <a:bodyPr wrap="none" lIns="0" tIns="0" rIns="0" bIns="0" rtlCol="0" anchor="ctr"/>
          <a:lstStyle/>
          <a:p>
            <a:pPr algn="l" indent="0" marL="0">
              <a:lnSpc>
                <a:spcPct val="100000"/>
              </a:lnSpc>
              <a:buNone/>
            </a:pPr>
            <a:r>
              <a:rPr lang="en-US" sz="1000" dirty="0">
                <a:solidFill>
                  <a:srgbClr val="000000"/>
                </a:solidFill>
                <a:latin typeface="Source Serif 4 Light" pitchFamily="34" charset="0"/>
                <a:ea typeface="Source Serif 4 Light" pitchFamily="34" charset="-122"/>
                <a:cs typeface="Source Serif 4 Light" pitchFamily="34" charset="-120"/>
              </a:rPr>
              <a:t>05</a:t>
            </a:r>
            <a:endParaRPr lang="en-US" sz="1000" dirty="0"/>
          </a:p>
        </p:txBody>
      </p:sp>
      <p:sp>
        <p:nvSpPr>
          <p:cNvPr id="21" name="Shape 19"/>
          <p:cNvSpPr/>
          <p:nvPr/>
        </p:nvSpPr>
        <p:spPr>
          <a:xfrm>
            <a:off x="4635401" y="3496419"/>
            <a:ext cx="3985022" cy="14288"/>
          </a:xfrm>
          <a:prstGeom prst="rect">
            <a:avLst/>
          </a:prstGeom>
          <a:solidFill>
            <a:srgbClr val="BE49DF"/>
          </a:solidFill>
          <a:ln/>
        </p:spPr>
      </p:sp>
      <p:sp>
        <p:nvSpPr>
          <p:cNvPr id="22" name="Text 20"/>
          <p:cNvSpPr/>
          <p:nvPr/>
        </p:nvSpPr>
        <p:spPr>
          <a:xfrm>
            <a:off x="4635401" y="3589362"/>
            <a:ext cx="2182044" cy="189458"/>
          </a:xfrm>
          <a:prstGeom prst="rect">
            <a:avLst/>
          </a:prstGeom>
          <a:noFill/>
          <a:ln/>
        </p:spPr>
        <p:txBody>
          <a:bodyPr wrap="none" lIns="0" tIns="0" rIns="0" bIns="0" rtlCol="0" anchor="t"/>
          <a:lstStyle/>
          <a:p>
            <a:pPr algn="l" indent="0" marL="0">
              <a:lnSpc>
                <a:spcPct val="104000"/>
              </a:lnSpc>
              <a:buNone/>
            </a:pPr>
            <a:r>
              <a:rPr lang="en-US" sz="1150" dirty="0">
                <a:solidFill>
                  <a:srgbClr val="000000"/>
                </a:solidFill>
                <a:latin typeface="Source Serif 4 SemiBold" pitchFamily="34" charset="0"/>
                <a:ea typeface="Source Serif 4 SemiBold" pitchFamily="34" charset="-122"/>
                <a:cs typeface="Source Serif 4 SemiBold" pitchFamily="34" charset="-120"/>
              </a:rPr>
              <a:t>Penalties for Non-Compliance</a:t>
            </a:r>
            <a:endParaRPr lang="en-US" sz="1150" dirty="0"/>
          </a:p>
        </p:txBody>
      </p:sp>
      <p:sp>
        <p:nvSpPr>
          <p:cNvPr id="23" name="Text 21"/>
          <p:cNvSpPr/>
          <p:nvPr/>
        </p:nvSpPr>
        <p:spPr>
          <a:xfrm>
            <a:off x="4635401" y="3854872"/>
            <a:ext cx="3985022" cy="818257"/>
          </a:xfrm>
          <a:prstGeom prst="rect">
            <a:avLst/>
          </a:prstGeom>
          <a:noFill/>
          <a:ln/>
        </p:spPr>
        <p:txBody>
          <a:bodyPr wrap="square" lIns="0" tIns="0" rIns="0" bIns="0" rtlCol="0" anchor="t">
            <a:normAutofit/>
          </a:bodyPr>
          <a:lstStyle/>
          <a:p>
            <a:pPr algn="l" indent="0" marL="0">
              <a:lnSpc>
                <a:spcPct val="132000"/>
              </a:lnSpc>
              <a:buNone/>
            </a:pPr>
            <a:r>
              <a:rPr lang="en-US" sz="1000" dirty="0">
                <a:solidFill>
                  <a:srgbClr val="000000"/>
                </a:solidFill>
                <a:latin typeface="Source Sans 3" pitchFamily="34" charset="0"/>
                <a:ea typeface="Source Sans 3" pitchFamily="34" charset="-122"/>
                <a:cs typeface="Source Sans 3" pitchFamily="34" charset="-120"/>
              </a:rPr>
              <a:t>Establish clear penalties, including potential deregistration or withdrawal of recognition, for parties that consistently fail to comply with democratic norms and regulatory requirements, ensuring adherence to the rule of law.</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23577" y="366340"/>
            <a:ext cx="3733354" cy="163562"/>
          </a:xfrm>
          <a:prstGeom prst="rect">
            <a:avLst/>
          </a:prstGeom>
          <a:noFill/>
          <a:ln/>
        </p:spPr>
        <p:txBody>
          <a:bodyPr wrap="none" lIns="0" tIns="0" rIns="0" bIns="0" rtlCol="0" anchor="t"/>
          <a:lstStyle/>
          <a:p>
            <a:pPr algn="l" indent="0" marL="0">
              <a:lnSpc>
                <a:spcPct val="104000"/>
              </a:lnSpc>
              <a:buNone/>
            </a:pPr>
            <a:r>
              <a:rPr lang="en-US" sz="1000" dirty="0">
                <a:solidFill>
                  <a:srgbClr val="000000"/>
                </a:solidFill>
                <a:latin typeface="Source Serif 4 SemiBold" pitchFamily="34" charset="0"/>
                <a:ea typeface="Source Serif 4 SemiBold" pitchFamily="34" charset="-122"/>
                <a:cs typeface="Source Serif 4 SemiBold" pitchFamily="34" charset="-120"/>
              </a:rPr>
              <a:t>Case Study: Anti-Defection Law and Party Discipline</a:t>
            </a:r>
            <a:endParaRPr lang="en-US" sz="1000" dirty="0"/>
          </a:p>
        </p:txBody>
      </p:sp>
      <p:sp>
        <p:nvSpPr>
          <p:cNvPr id="3" name="Text 1"/>
          <p:cNvSpPr/>
          <p:nvPr/>
        </p:nvSpPr>
        <p:spPr>
          <a:xfrm>
            <a:off x="523577" y="603796"/>
            <a:ext cx="8554045" cy="85204"/>
          </a:xfrm>
          <a:prstGeom prst="rect">
            <a:avLst/>
          </a:prstGeom>
          <a:noFill/>
          <a:ln/>
        </p:spPr>
        <p:txBody>
          <a:bodyPr wrap="none" lIns="0" tIns="0" rIns="0" bIns="0" rtlCol="0" anchor="t"/>
          <a:lstStyle/>
          <a:p>
            <a:pPr algn="l" indent="0" marL="0">
              <a:lnSpc>
                <a:spcPct val="102000"/>
              </a:lnSpc>
              <a:buNone/>
            </a:pPr>
            <a:r>
              <a:rPr lang="en-US" sz="500" dirty="0">
                <a:solidFill>
                  <a:srgbClr val="272525"/>
                </a:solidFill>
                <a:latin typeface="Source Sans 3" pitchFamily="34" charset="0"/>
                <a:ea typeface="Source Sans 3" pitchFamily="34" charset="-122"/>
                <a:cs typeface="Source Sans 3" pitchFamily="34" charset="-120"/>
              </a:rPr>
              <a:t>The Anti-Defection Law (Tenth Schedule of the Constitution) was enacted to prevent political defections. However, recent events highlight its limitations.</a:t>
            </a:r>
            <a:endParaRPr lang="en-US" sz="500" dirty="0"/>
          </a:p>
        </p:txBody>
      </p:sp>
      <p:sp>
        <p:nvSpPr>
          <p:cNvPr id="4" name="Text 2"/>
          <p:cNvSpPr/>
          <p:nvPr/>
        </p:nvSpPr>
        <p:spPr>
          <a:xfrm>
            <a:off x="523577" y="763712"/>
            <a:ext cx="3963591" cy="866403"/>
          </a:xfrm>
          <a:prstGeom prst="rect">
            <a:avLst/>
          </a:prstGeom>
          <a:noFill/>
          <a:ln/>
        </p:spPr>
        <p:txBody>
          <a:bodyPr wrap="square" lIns="0" tIns="0" rIns="0" bIns="0" rtlCol="0" anchor="t">
            <a:normAutofit/>
          </a:bodyPr>
          <a:lstStyle/>
          <a:p>
            <a:pPr algn="l" indent="0" marL="0">
              <a:lnSpc>
                <a:spcPct val="102000"/>
              </a:lnSpc>
              <a:buNone/>
            </a:pPr>
            <a:r>
              <a:rPr lang="en-US" sz="500" dirty="0">
                <a:solidFill>
                  <a:srgbClr val="272525"/>
                </a:solidFill>
                <a:latin typeface="Source Sans 3" pitchFamily="34" charset="0"/>
                <a:ea typeface="Source Sans 3" pitchFamily="34" charset="-122"/>
                <a:cs typeface="Source Sans 3" pitchFamily="34" charset="-120"/>
              </a:rPr>
              <a:t>Recent instances of political defections in states like </a:t>
            </a:r>
            <a:pPr algn="l" indent="0" marL="0">
              <a:lnSpc>
                <a:spcPct val="102000"/>
              </a:lnSpc>
              <a:buNone/>
            </a:pPr>
            <a:r>
              <a:rPr lang="en-US" sz="500" b="1" dirty="0">
                <a:solidFill>
                  <a:srgbClr val="272525"/>
                </a:solidFill>
                <a:latin typeface="Source Sans 3 Bold" pitchFamily="34" charset="0"/>
                <a:ea typeface="Source Sans 3 Bold" pitchFamily="34" charset="-122"/>
                <a:cs typeface="Source Sans 3 Bold" pitchFamily="34" charset="-120"/>
              </a:rPr>
              <a:t>Maharashtra</a:t>
            </a:r>
            <a:pPr algn="l" indent="0" marL="0">
              <a:lnSpc>
                <a:spcPct val="102000"/>
              </a:lnSpc>
              <a:buNone/>
            </a:pPr>
            <a:r>
              <a:rPr lang="en-US" sz="500" dirty="0">
                <a:solidFill>
                  <a:srgbClr val="272525"/>
                </a:solidFill>
                <a:latin typeface="Source Sans 3" pitchFamily="34" charset="0"/>
                <a:ea typeface="Source Sans 3" pitchFamily="34" charset="-122"/>
                <a:cs typeface="Source Sans 3" pitchFamily="34" charset="-120"/>
              </a:rPr>
              <a:t> and </a:t>
            </a:r>
            <a:pPr algn="l" indent="0" marL="0">
              <a:lnSpc>
                <a:spcPct val="102000"/>
              </a:lnSpc>
              <a:buNone/>
            </a:pPr>
            <a:r>
              <a:rPr lang="en-US" sz="500" b="1" dirty="0">
                <a:solidFill>
                  <a:srgbClr val="272525"/>
                </a:solidFill>
                <a:latin typeface="Source Sans 3 Bold" pitchFamily="34" charset="0"/>
                <a:ea typeface="Source Sans 3 Bold" pitchFamily="34" charset="-122"/>
                <a:cs typeface="Source Sans 3 Bold" pitchFamily="34" charset="-120"/>
              </a:rPr>
              <a:t>Bihar</a:t>
            </a:r>
            <a:pPr algn="l" indent="0" marL="0">
              <a:lnSpc>
                <a:spcPct val="102000"/>
              </a:lnSpc>
              <a:spcAft>
                <a:spcPts val="250"/>
              </a:spcAft>
              <a:buNone/>
            </a:pPr>
            <a:r>
              <a:rPr lang="en-US" sz="500" dirty="0">
                <a:solidFill>
                  <a:srgbClr val="272525"/>
                </a:solidFill>
                <a:latin typeface="Source Sans 3" pitchFamily="34" charset="0"/>
                <a:ea typeface="Source Sans 3" pitchFamily="34" charset="-122"/>
                <a:cs typeface="Source Sans 3" pitchFamily="34" charset="-120"/>
              </a:rPr>
              <a:t> have conspicuously exposed inherent loopholes within India’s anti-defection law. These episodes have frequently led to governmental instability and questions about the integrity of elected representatives.</a:t>
            </a:r>
            <a:endParaRPr lang="en-US" sz="500" dirty="0"/>
          </a:p>
          <a:p>
            <a:pPr algn="l" indent="0" marL="0">
              <a:lnSpc>
                <a:spcPct val="102000"/>
              </a:lnSpc>
              <a:buNone/>
            </a:pPr>
            <a:r>
              <a:rPr lang="en-US" sz="500" dirty="0">
                <a:solidFill>
                  <a:srgbClr val="272525"/>
                </a:solidFill>
                <a:latin typeface="Source Sans 3" pitchFamily="34" charset="0"/>
                <a:ea typeface="Source Sans 3" pitchFamily="34" charset="-122"/>
                <a:cs typeface="Source Sans 3" pitchFamily="34" charset="-120"/>
              </a:rPr>
              <a:t>There are growing calls for significant reform, including the need for </a:t>
            </a:r>
            <a:pPr algn="l" indent="0" marL="0">
              <a:lnSpc>
                <a:spcPct val="102000"/>
              </a:lnSpc>
              <a:buNone/>
            </a:pPr>
            <a:r>
              <a:rPr lang="en-US" sz="500" dirty="0">
                <a:solidFill>
                  <a:srgbClr val="BE49DF"/>
                </a:solidFill>
                <a:latin typeface="Source Sans 3" pitchFamily="34" charset="0"/>
                <a:ea typeface="Source Sans 3" pitchFamily="34" charset="-122"/>
                <a:cs typeface="Source Sans 3" pitchFamily="34" charset="-120"/>
              </a:rPr>
              <a:t>clearer definitions of what constitutes a 'split' or 'merger'</a:t>
            </a:r>
            <a:pPr algn="l" indent="0" marL="0">
              <a:lnSpc>
                <a:spcPct val="102000"/>
              </a:lnSpc>
              <a:spcAft>
                <a:spcPts val="250"/>
              </a:spcAft>
              <a:buNone/>
            </a:pPr>
            <a:r>
              <a:rPr lang="en-US" sz="500" dirty="0">
                <a:solidFill>
                  <a:srgbClr val="272525"/>
                </a:solidFill>
                <a:latin typeface="Source Sans 3" pitchFamily="34" charset="0"/>
                <a:ea typeface="Source Sans 3" pitchFamily="34" charset="-122"/>
                <a:cs typeface="Source Sans 3" pitchFamily="34" charset="-120"/>
              </a:rPr>
              <a:t> within a political party. Currently, ambiguities in the law are often exploited to circumvent its intent.</a:t>
            </a:r>
            <a:endParaRPr lang="en-US" sz="500" dirty="0"/>
          </a:p>
          <a:p>
            <a:pPr algn="l" indent="0" marL="0">
              <a:lnSpc>
                <a:spcPct val="102000"/>
              </a:lnSpc>
              <a:buNone/>
            </a:pPr>
            <a:r>
              <a:rPr lang="en-US" sz="500" dirty="0">
                <a:solidFill>
                  <a:srgbClr val="272525"/>
                </a:solidFill>
                <a:latin typeface="Source Sans 3" pitchFamily="34" charset="0"/>
                <a:ea typeface="Source Sans 3" pitchFamily="34" charset="-122"/>
                <a:cs typeface="Source Sans 3" pitchFamily="34" charset="-120"/>
              </a:rPr>
              <a:t>Furthermore, there is a strong demand for </a:t>
            </a:r>
            <a:pPr algn="l" indent="0" marL="0">
              <a:lnSpc>
                <a:spcPct val="102000"/>
              </a:lnSpc>
              <a:buNone/>
            </a:pPr>
            <a:r>
              <a:rPr lang="en-US" sz="500" dirty="0">
                <a:solidFill>
                  <a:srgbClr val="BE49DF"/>
                </a:solidFill>
                <a:latin typeface="Source Sans 3" pitchFamily="34" charset="0"/>
                <a:ea typeface="Source Sans 3" pitchFamily="34" charset="-122"/>
                <a:cs typeface="Source Sans 3" pitchFamily="34" charset="-120"/>
              </a:rPr>
              <a:t>faster judicial review</a:t>
            </a:r>
            <a:pPr algn="l" indent="0" marL="0">
              <a:lnSpc>
                <a:spcPct val="102000"/>
              </a:lnSpc>
              <a:spcAft>
                <a:spcPts val="250"/>
              </a:spcAft>
              <a:buNone/>
            </a:pPr>
            <a:r>
              <a:rPr lang="en-US" sz="500" dirty="0">
                <a:solidFill>
                  <a:srgbClr val="272525"/>
                </a:solidFill>
                <a:latin typeface="Source Sans 3" pitchFamily="34" charset="0"/>
                <a:ea typeface="Source Sans 3" pitchFamily="34" charset="-122"/>
                <a:cs typeface="Source Sans 3" pitchFamily="34" charset="-120"/>
              </a:rPr>
              <a:t> of defection cases, as prolonged legal battles can leave state assemblies in limbo and undermine public faith in the system. The Speaker's role also requires clearer guidelines.</a:t>
            </a:r>
            <a:endParaRPr lang="en-US" sz="500" dirty="0"/>
          </a:p>
          <a:p>
            <a:pPr algn="l" indent="0" marL="0">
              <a:lnSpc>
                <a:spcPct val="102000"/>
              </a:lnSpc>
              <a:buNone/>
            </a:pPr>
            <a:r>
              <a:rPr lang="en-US" sz="500" dirty="0">
                <a:solidFill>
                  <a:srgbClr val="272525"/>
                </a:solidFill>
                <a:latin typeface="Source Sans 3" pitchFamily="34" charset="0"/>
                <a:ea typeface="Source Sans 3" pitchFamily="34" charset="-122"/>
                <a:cs typeface="Source Sans 3" pitchFamily="34" charset="-120"/>
              </a:rPr>
              <a:t>Strengthening this crucial law can significantly </a:t>
            </a:r>
            <a:pPr algn="l" indent="0" marL="0">
              <a:lnSpc>
                <a:spcPct val="102000"/>
              </a:lnSpc>
              <a:buNone/>
            </a:pPr>
            <a:r>
              <a:rPr lang="en-US" sz="500" b="1" dirty="0">
                <a:solidFill>
                  <a:srgbClr val="272525"/>
                </a:solidFill>
                <a:latin typeface="Source Sans 3 Bold" pitchFamily="34" charset="0"/>
                <a:ea typeface="Source Sans 3 Bold" pitchFamily="34" charset="-122"/>
                <a:cs typeface="Source Sans 3 Bold" pitchFamily="34" charset="-120"/>
              </a:rPr>
              <a:t>reduce opportunistic defections</a:t>
            </a:r>
            <a:pPr algn="l" indent="0" marL="0">
              <a:lnSpc>
                <a:spcPct val="102000"/>
              </a:lnSpc>
              <a:buNone/>
            </a:pPr>
            <a:r>
              <a:rPr lang="en-US" sz="500" dirty="0">
                <a:solidFill>
                  <a:srgbClr val="272525"/>
                </a:solidFill>
                <a:latin typeface="Source Sans 3" pitchFamily="34" charset="0"/>
                <a:ea typeface="Source Sans 3" pitchFamily="34" charset="-122"/>
                <a:cs typeface="Source Sans 3" pitchFamily="34" charset="-120"/>
              </a:rPr>
              <a:t>, which are often driven by personal gain rather than ideological differences. This, in turn, will enhance political stability and allow governments to focus on governance rather than survival.</a:t>
            </a:r>
            <a:endParaRPr lang="en-US" sz="500" dirty="0"/>
          </a:p>
        </p:txBody>
      </p:sp>
      <p:pic>
        <p:nvPicPr>
          <p:cNvPr id="5" name="Image 0" descr="preencoded.png">    </p:cNvPr>
          <p:cNvPicPr>
            <a:picLocks noChangeAspect="1"/>
          </p:cNvPicPr>
          <p:nvPr/>
        </p:nvPicPr>
        <p:blipFill>
          <a:blip r:embed="rId1"/>
          <a:stretch>
            <a:fillRect/>
          </a:stretch>
        </p:blipFill>
        <p:spPr>
          <a:xfrm>
            <a:off x="4661595" y="772046"/>
            <a:ext cx="3963591" cy="396359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2026-06-27T15:32:30Z</dcterms:created>
  <dcterms:modified xsi:type="dcterms:W3CDTF">2026-06-27T15:32:30Z</dcterms:modified>
</cp:coreProperties>
</file>